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7" r:id="rId1"/>
  </p:sldMasterIdLst>
  <p:notesMasterIdLst>
    <p:notesMasterId r:id="rId29"/>
  </p:notesMasterIdLst>
  <p:sldIdLst>
    <p:sldId id="256" r:id="rId2"/>
    <p:sldId id="528" r:id="rId3"/>
    <p:sldId id="1134" r:id="rId4"/>
    <p:sldId id="1135" r:id="rId5"/>
    <p:sldId id="1090" r:id="rId6"/>
    <p:sldId id="263" r:id="rId7"/>
    <p:sldId id="268" r:id="rId8"/>
    <p:sldId id="1130" r:id="rId9"/>
    <p:sldId id="455" r:id="rId10"/>
    <p:sldId id="1131" r:id="rId11"/>
    <p:sldId id="267" r:id="rId12"/>
    <p:sldId id="328" r:id="rId13"/>
    <p:sldId id="1119" r:id="rId14"/>
    <p:sldId id="1059" r:id="rId15"/>
    <p:sldId id="1071" r:id="rId16"/>
    <p:sldId id="1060" r:id="rId17"/>
    <p:sldId id="1061" r:id="rId18"/>
    <p:sldId id="274" r:id="rId19"/>
    <p:sldId id="276" r:id="rId20"/>
    <p:sldId id="1079" r:id="rId21"/>
    <p:sldId id="1073" r:id="rId22"/>
    <p:sldId id="1133" r:id="rId23"/>
    <p:sldId id="1076" r:id="rId24"/>
    <p:sldId id="279" r:id="rId25"/>
    <p:sldId id="257" r:id="rId26"/>
    <p:sldId id="261" r:id="rId27"/>
    <p:sldId id="259"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
      <p:font typeface="Lato" panose="020F0502020204030204" pitchFamily="34" charset="0"/>
      <p:regular r:id="rId38"/>
      <p:bold r:id="rId39"/>
      <p:italic r:id="rId40"/>
      <p:boldItalic r:id="rId41"/>
    </p:embeddedFont>
    <p:embeddedFont>
      <p:font typeface="Proxima Nova" panose="02000506030000020004"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ca DeGrandis" initials="DD" lastIdx="5" clrIdx="0">
    <p:extLst>
      <p:ext uri="{19B8F6BF-5375-455C-9EA6-DF929625EA0E}">
        <p15:presenceInfo xmlns:p15="http://schemas.microsoft.com/office/powerpoint/2012/main" userId="7a9a9312-0295-49e6-971d-32b1c5bed3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873647-C9EB-462D-8B00-6A442A457A8F}">
  <a:tblStyle styleId="{AF873647-C9EB-462D-8B00-6A442A457A8F}"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rgbClr val="FFFFFF"/>
      </a:tcTxStyle>
      <a:tcStyle>
        <a:tcBdr/>
        <a:fill>
          <a:solidFill>
            <a:srgbClr val="5B9BD5"/>
          </a:solidFill>
        </a:fill>
      </a:tcStyle>
    </a:lastCol>
    <a:firstCol>
      <a:tcTxStyle b="on" i="off">
        <a:font>
          <a:latin typeface="Calibri"/>
          <a:ea typeface="Calibri"/>
          <a:cs typeface="Calibri"/>
        </a:font>
        <a:srgbClr val="FFFFFF"/>
      </a:tcTxStyle>
      <a:tcStyle>
        <a:tcBdr/>
        <a:fill>
          <a:solidFill>
            <a:srgbClr val="5B9BD5"/>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med" len="med"/>
              <a:tailEnd type="none" w="med" len="med"/>
            </a:ln>
          </a:top>
        </a:tcBdr>
        <a:fill>
          <a:solidFill>
            <a:srgbClr val="5B9BD5"/>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med" len="med"/>
              <a:tailEnd type="none" w="med" len="med"/>
            </a:ln>
          </a:bottom>
        </a:tcBdr>
        <a:fill>
          <a:solidFill>
            <a:srgbClr val="5B9BD5"/>
          </a:solidFill>
        </a:fill>
      </a:tcStyle>
    </a:firstRow>
    <a:neCell>
      <a:tcTxStyle/>
      <a:tcStyle>
        <a:tcBdr/>
      </a:tcStyle>
    </a:neCell>
    <a:nwCell>
      <a:tcTxStyle/>
      <a:tcStyle>
        <a:tcBdr/>
      </a:tcStyle>
    </a:nwCell>
  </a:tblStyle>
  <a:tblStyle styleId="{03C18DF1-641A-47E4-86A1-B1B25D8AFA65}" styleName="Table_1">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p:restoredTop sz="94674"/>
  </p:normalViewPr>
  <p:slideViewPr>
    <p:cSldViewPr>
      <p:cViewPr varScale="1">
        <p:scale>
          <a:sx n="165" d="100"/>
          <a:sy n="165" d="100"/>
        </p:scale>
        <p:origin x="656"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SzPct val="116666"/>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116666"/>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SzPct val="116666"/>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SzPct val="116666"/>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SzPct val="116666"/>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SzPct val="116666"/>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SzPct val="116666"/>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SzPct val="116666"/>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SzPct val="116666"/>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SzPct val="116666"/>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761448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dirty="0"/>
          </a:p>
        </p:txBody>
      </p:sp>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Y’all know how complex it is to build software ….</a:t>
            </a:r>
          </a:p>
          <a:p>
            <a:r>
              <a:rPr lang="en-US" dirty="0"/>
              <a:t>Sure … at a high level you idea, creat, release, and operate…</a:t>
            </a:r>
          </a:p>
          <a:p>
            <a:r>
              <a:rPr lang="en-US" dirty="0"/>
              <a:t>ALWAYS ABOUT THE CUSTOMER</a:t>
            </a:r>
          </a:p>
          <a:p>
            <a:r>
              <a:rPr lang="en-US" dirty="0"/>
              <a:t>But that really translates to a large number of activites</a:t>
            </a:r>
          </a:p>
          <a:p>
            <a:r>
              <a:rPr lang="en-US" dirty="0"/>
              <a:t>And all of those activities are accomplished with a variety of tools performed by a variety of roles</a:t>
            </a:r>
          </a:p>
          <a:p>
            <a:r>
              <a:rPr lang="en-US" dirty="0"/>
              <a:t>….</a:t>
            </a:r>
          </a:p>
          <a:p>
            <a:r>
              <a:rPr lang="en-US" dirty="0"/>
              <a:t>So your success at building software had direct dependencies on your tool landscape … and how well the tool landscape operates… </a:t>
            </a:r>
          </a:p>
        </p:txBody>
      </p:sp>
      <p:sp>
        <p:nvSpPr>
          <p:cNvPr id="4" name="Header Placeholder 3"/>
          <p:cNvSpPr>
            <a:spLocks noGrp="1"/>
          </p:cNvSpPr>
          <p:nvPr>
            <p:ph type="hdr" sz="quarter" idx="10"/>
          </p:nvPr>
        </p:nvSpPr>
        <p:spPr/>
        <p:txBody>
          <a:bodyPr/>
          <a:lstStyle/>
          <a:p>
            <a:pPr>
              <a:defRPr/>
            </a:pPr>
            <a:r>
              <a:rPr lang="en-US" altLang="en-US" dirty="0"/>
              <a:t>Tasktop Training</a:t>
            </a:r>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9</a:t>
            </a:fld>
            <a:endParaRPr lang="en-US" altLang="en-US" dirty="0"/>
          </a:p>
        </p:txBody>
      </p:sp>
    </p:spTree>
    <p:extLst>
      <p:ext uri="{BB962C8B-B14F-4D97-AF65-F5344CB8AC3E}">
        <p14:creationId xmlns:p14="http://schemas.microsoft.com/office/powerpoint/2010/main" val="23460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CA" sz="1200" kern="1200" dirty="0">
                <a:solidFill>
                  <a:schemeClr val="tx1"/>
                </a:solidFill>
                <a:effectLst/>
                <a:latin typeface="Arial Regular"/>
                <a:ea typeface="+mn-ea"/>
                <a:cs typeface="+mn-cs"/>
              </a:rPr>
              <a:t>At Tasktop we have defined in general terms a set of flow items that we can measure. Flow Items are designed for tracking the most generic characterization of work in a way that is most meaningful to business stakeholders and customers. </a:t>
            </a:r>
            <a:r>
              <a:rPr lang="en-US" sz="1200" kern="1200" dirty="0">
                <a:solidFill>
                  <a:schemeClr val="tx1"/>
                </a:solidFill>
                <a:effectLst/>
                <a:latin typeface="Arial Regular"/>
                <a:ea typeface="+mn-ea"/>
                <a:cs typeface="+mn-cs"/>
              </a:rPr>
              <a:t>A </a:t>
            </a:r>
            <a:r>
              <a:rPr lang="en-CA" sz="1200" kern="1200" dirty="0">
                <a:solidFill>
                  <a:schemeClr val="tx1"/>
                </a:solidFill>
                <a:effectLst/>
                <a:latin typeface="Arial Regular"/>
                <a:ea typeface="+mn-ea"/>
                <a:cs typeface="+mn-cs"/>
              </a:rPr>
              <a:t>Flow Item is a unit of business value pulled by a stakeholder in the software delivery process</a:t>
            </a:r>
            <a:r>
              <a:rPr lang="en-US" sz="1200" kern="1200" dirty="0">
                <a:solidFill>
                  <a:schemeClr val="tx1"/>
                </a:solidFill>
                <a:effectLst/>
                <a:latin typeface="Arial Regular"/>
                <a:ea typeface="+mn-ea"/>
                <a:cs typeface="+mn-cs"/>
              </a:rPr>
              <a:t> and </a:t>
            </a:r>
            <a:r>
              <a:rPr lang="en-CA" sz="1200" kern="1200" dirty="0">
                <a:solidFill>
                  <a:schemeClr val="tx1"/>
                </a:solidFill>
                <a:effectLst/>
                <a:latin typeface="Arial Regular"/>
                <a:ea typeface="+mn-ea"/>
                <a:cs typeface="+mn-cs"/>
              </a:rPr>
              <a:t>they are explicitly tied to new business value</a:t>
            </a:r>
            <a:r>
              <a:rPr lang="en-US" sz="1200" kern="1200" dirty="0">
                <a:solidFill>
                  <a:schemeClr val="tx1"/>
                </a:solidFill>
                <a:effectLst/>
                <a:latin typeface="Arial Regular"/>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Regular"/>
                <a:ea typeface="+mn-ea"/>
                <a:cs typeface="+mn-cs"/>
              </a:rPr>
              <a:t>A feature is tied to business value like the delivery of a new epic, user story or requirement.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Regular"/>
                <a:ea typeface="+mn-ea"/>
                <a:cs typeface="+mn-cs"/>
              </a:rPr>
              <a:t>A Defect is a fix or change that improves the quality of the customer experience which is a value add.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Arial Regular"/>
              <a:ea typeface="+mn-ea"/>
              <a:cs typeface="+mn-cs"/>
            </a:endParaRPr>
          </a:p>
          <a:p>
            <a:r>
              <a:rPr lang="en-CA" sz="1200" kern="1200" dirty="0">
                <a:solidFill>
                  <a:schemeClr val="tx1"/>
                </a:solidFill>
                <a:effectLst/>
                <a:latin typeface="Arial Regular"/>
                <a:ea typeface="+mn-ea"/>
                <a:cs typeface="+mn-cs"/>
              </a:rPr>
              <a:t>We have identified two other kinds of work. First, there is work on risks. This includes the various kinds of security, regulatory and compliance that must be scheduled onto development backlogs, implemented, tested, deployed and maintained. In other words, this is work that ultimately competes for priority against Features and Defects. The final and fourth type of work is Technical Debt, it describes the need to perform work on the code base that, if not done, will result in the reduced ability to modify or maintain that code in the future. We will discuss calibrating Flow Distribution a bit later, but for example, a focus primarily on Feature delivery can result in a large accumulation of Tech Debt. If work remains undone to reduce the Tech Debt, then it could impede the future ability to deliver Features by making the software architecture too tangled to innovate on. </a:t>
            </a:r>
          </a:p>
          <a:p>
            <a:endParaRPr lang="en-CA" sz="1200" kern="1200" dirty="0">
              <a:solidFill>
                <a:schemeClr val="tx1"/>
              </a:solidFill>
              <a:effectLst/>
              <a:latin typeface="Arial Regula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it is these flow items that </a:t>
            </a:r>
            <a:r>
              <a:rPr lang="en-CA" sz="1200" kern="1200" dirty="0">
                <a:solidFill>
                  <a:schemeClr val="tx1"/>
                </a:solidFill>
                <a:effectLst/>
                <a:latin typeface="Arial Regular"/>
                <a:ea typeface="+mn-ea"/>
                <a:cs typeface="+mn-cs"/>
              </a:rPr>
              <a:t>provide us with the abstraction that we need to see business value flow in software delivery. </a:t>
            </a:r>
            <a:endParaRPr lang="en-US" dirty="0"/>
          </a:p>
          <a:p>
            <a:endParaRPr lang="en-CA" sz="1200" kern="1200" dirty="0">
              <a:solidFill>
                <a:schemeClr val="tx1"/>
              </a:solidFill>
              <a:effectLst/>
              <a:latin typeface="Arial Regular"/>
              <a:ea typeface="+mn-ea"/>
              <a:cs typeface="+mn-cs"/>
            </a:endParaRPr>
          </a:p>
          <a:p>
            <a:endParaRPr lang="en-CA" sz="1200" kern="1200" dirty="0">
              <a:solidFill>
                <a:schemeClr val="tx1"/>
              </a:solidFill>
              <a:effectLst/>
              <a:latin typeface="Arial Regular"/>
              <a:ea typeface="+mn-ea"/>
              <a:cs typeface="+mn-cs"/>
            </a:endParaRPr>
          </a:p>
          <a:p>
            <a:endParaRPr lang="en-US" dirty="0"/>
          </a:p>
        </p:txBody>
      </p:sp>
      <p:sp>
        <p:nvSpPr>
          <p:cNvPr id="4" name="Slide Number Placeholder 3"/>
          <p:cNvSpPr>
            <a:spLocks noGrp="1"/>
          </p:cNvSpPr>
          <p:nvPr>
            <p:ph type="sldNum" sz="quarter" idx="10"/>
          </p:nvPr>
        </p:nvSpPr>
        <p:spPr/>
        <p:txBody>
          <a:bodyPr/>
          <a:lstStyle/>
          <a:p>
            <a:fld id="{22F17C34-A6A4-4642-8747-AD8E3815B6E1}" type="slidenum">
              <a:rPr lang="en-US" smtClean="0"/>
              <a:t>12</a:t>
            </a:fld>
            <a:endParaRPr lang="en-US" dirty="0"/>
          </a:p>
        </p:txBody>
      </p:sp>
    </p:spTree>
    <p:extLst>
      <p:ext uri="{BB962C8B-B14F-4D97-AF65-F5344CB8AC3E}">
        <p14:creationId xmlns:p14="http://schemas.microsoft.com/office/powerpoint/2010/main" val="2196412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fad5788e8_0_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fad5788e8_0_15: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rtl="0">
              <a:spcBef>
                <a:spcPts val="360"/>
              </a:spcBef>
              <a:spcAft>
                <a:spcPts val="0"/>
              </a:spcAft>
              <a:buNone/>
            </a:pPr>
            <a:endParaRPr dirty="0"/>
          </a:p>
        </p:txBody>
      </p:sp>
      <p:sp>
        <p:nvSpPr>
          <p:cNvPr id="293" name="Google Shape;293;g3fad5788e8_0_15:notes"/>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lvl="0" indent="0" rtl="0">
              <a:spcBef>
                <a:spcPts val="0"/>
              </a:spcBef>
              <a:spcAft>
                <a:spcPts val="0"/>
              </a:spcAft>
              <a:buClr>
                <a:srgbClr val="000000"/>
              </a:buClr>
              <a:buFont typeface="Arial"/>
              <a:buNone/>
            </a:pPr>
            <a:fld id="{00000000-1234-1234-1234-123412341234}" type="slidenum">
              <a:rPr lang="en-US"/>
              <a:t>13</a:t>
            </a:fld>
            <a:endParaRPr dirty="0"/>
          </a:p>
        </p:txBody>
      </p:sp>
    </p:spTree>
    <p:extLst>
      <p:ext uri="{BB962C8B-B14F-4D97-AF65-F5344CB8AC3E}">
        <p14:creationId xmlns:p14="http://schemas.microsoft.com/office/powerpoint/2010/main" val="2391515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ltLang="en-US" dirty="0"/>
              <a:t>Tasktop Training</a:t>
            </a:r>
          </a:p>
        </p:txBody>
      </p:sp>
      <p:sp>
        <p:nvSpPr>
          <p:cNvPr id="5" name="Slide Number Placeholder 4"/>
          <p:cNvSpPr>
            <a:spLocks noGrp="1"/>
          </p:cNvSpPr>
          <p:nvPr>
            <p:ph type="sldNum" sz="quarter" idx="11"/>
          </p:nvPr>
        </p:nvSpPr>
        <p:spPr/>
        <p:txBody>
          <a:bodyPr/>
          <a:lstStyle/>
          <a:p>
            <a:pPr>
              <a:defRPr/>
            </a:pPr>
            <a:fld id="{0B2F7CE2-82FC-4367-A039-6021A2C2E08F}" type="slidenum">
              <a:rPr lang="en-US" altLang="en-US" smtClean="0"/>
              <a:pPr>
                <a:defRPr/>
              </a:pPr>
              <a:t>20</a:t>
            </a:fld>
            <a:endParaRPr lang="en-US" altLang="en-US" dirty="0"/>
          </a:p>
        </p:txBody>
      </p:sp>
    </p:spTree>
    <p:extLst>
      <p:ext uri="{BB962C8B-B14F-4D97-AF65-F5344CB8AC3E}">
        <p14:creationId xmlns:p14="http://schemas.microsoft.com/office/powerpoint/2010/main" val="3916936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08004" indent="-283336" defTabSz="408004">
              <a:lnSpc>
                <a:spcPts val="4800"/>
              </a:lnSpc>
              <a:spcBef>
                <a:spcPts val="0"/>
              </a:spcBef>
              <a:buClr>
                <a:srgbClr val="000000"/>
              </a:buClr>
              <a:buFont typeface="Times"/>
              <a:defRPr sz="2134">
                <a:latin typeface="Times"/>
                <a:ea typeface="Times"/>
                <a:cs typeface="Times"/>
                <a:sym typeface="Times"/>
              </a:defRPr>
            </a:pPr>
            <a:r>
              <a:rPr lang="en-US" dirty="0"/>
              <a:t>Start Small</a:t>
            </a:r>
          </a:p>
          <a:p>
            <a:pPr marL="408004" indent="-283336" defTabSz="408004">
              <a:lnSpc>
                <a:spcPts val="4800"/>
              </a:lnSpc>
              <a:spcBef>
                <a:spcPts val="0"/>
              </a:spcBef>
              <a:buClr>
                <a:srgbClr val="000000"/>
              </a:buClr>
              <a:buFont typeface="Times"/>
              <a:defRPr sz="2134">
                <a:latin typeface="Times"/>
                <a:ea typeface="Times"/>
                <a:cs typeface="Times"/>
                <a:sym typeface="Times"/>
              </a:defRPr>
            </a:pPr>
            <a:r>
              <a:rPr lang="en-US" dirty="0"/>
              <a:t>Experiment</a:t>
            </a:r>
          </a:p>
          <a:p>
            <a:pPr marL="816009" lvl="1" indent="-283337" defTabSz="408004">
              <a:lnSpc>
                <a:spcPts val="4800"/>
              </a:lnSpc>
              <a:spcBef>
                <a:spcPts val="0"/>
              </a:spcBef>
              <a:buClr>
                <a:srgbClr val="000000"/>
              </a:buClr>
              <a:buFont typeface="Times"/>
              <a:buChar char="◦"/>
              <a:defRPr sz="2134">
                <a:latin typeface="Times"/>
                <a:ea typeface="Times"/>
                <a:cs typeface="Times"/>
                <a:sym typeface="Times"/>
              </a:defRPr>
            </a:pPr>
            <a:r>
              <a:rPr lang="en-US" dirty="0"/>
              <a:t>Develop success criteria (e.g. increased flow) and flow metrics</a:t>
            </a:r>
          </a:p>
          <a:p>
            <a:pPr marL="408004" indent="-283336" defTabSz="408004">
              <a:lnSpc>
                <a:spcPts val="4800"/>
              </a:lnSpc>
              <a:spcBef>
                <a:spcPts val="0"/>
              </a:spcBef>
              <a:buClr>
                <a:srgbClr val="000000"/>
              </a:buClr>
              <a:buFont typeface="Times"/>
              <a:defRPr sz="2134">
                <a:latin typeface="Times"/>
                <a:ea typeface="Times"/>
                <a:cs typeface="Times"/>
                <a:sym typeface="Times"/>
              </a:defRPr>
            </a:pPr>
            <a:r>
              <a:rPr lang="en-US" dirty="0"/>
              <a:t>Make the adoption work visible</a:t>
            </a:r>
          </a:p>
          <a:p>
            <a:pPr marL="816009" lvl="1" indent="-283337" defTabSz="408004">
              <a:lnSpc>
                <a:spcPts val="4800"/>
              </a:lnSpc>
              <a:spcBef>
                <a:spcPts val="0"/>
              </a:spcBef>
              <a:buClr>
                <a:srgbClr val="000000"/>
              </a:buClr>
              <a:buFont typeface="Times"/>
              <a:buChar char="◦"/>
              <a:defRPr sz="2134">
                <a:latin typeface="Times"/>
                <a:ea typeface="Times"/>
                <a:cs typeface="Times"/>
                <a:sym typeface="Times"/>
              </a:defRPr>
            </a:pPr>
            <a:r>
              <a:rPr lang="en-US" dirty="0"/>
              <a:t>Moving to this model requires work that needs to be accounted for</a:t>
            </a:r>
          </a:p>
          <a:p>
            <a:pPr marL="408004" indent="-283336" defTabSz="408004">
              <a:lnSpc>
                <a:spcPts val="4800"/>
              </a:lnSpc>
              <a:spcBef>
                <a:spcPts val="0"/>
              </a:spcBef>
              <a:buClr>
                <a:srgbClr val="000000"/>
              </a:buClr>
              <a:buFont typeface="Times"/>
              <a:defRPr sz="2134">
                <a:latin typeface="Times"/>
                <a:ea typeface="Times"/>
                <a:cs typeface="Times"/>
                <a:sym typeface="Times"/>
              </a:defRPr>
            </a:pPr>
            <a:r>
              <a:rPr lang="en-US" dirty="0"/>
              <a:t>Show and Tell with Executives</a:t>
            </a:r>
          </a:p>
          <a:p>
            <a:pPr marL="408004" indent="-283336" defTabSz="408004">
              <a:lnSpc>
                <a:spcPts val="4800"/>
              </a:lnSpc>
              <a:spcBef>
                <a:spcPts val="0"/>
              </a:spcBef>
              <a:buClr>
                <a:srgbClr val="000000"/>
              </a:buClr>
              <a:buFont typeface="Times"/>
              <a:defRPr sz="2134">
                <a:latin typeface="Times"/>
                <a:ea typeface="Times"/>
                <a:cs typeface="Times"/>
                <a:sym typeface="Times"/>
              </a:defRPr>
            </a:pPr>
            <a:r>
              <a:rPr lang="en-US" dirty="0"/>
              <a:t>Celebrate Success - Tell and Share Stories!</a:t>
            </a:r>
          </a:p>
          <a:p>
            <a:pPr marL="408004" indent="-283336" defTabSz="408004">
              <a:lnSpc>
                <a:spcPts val="4800"/>
              </a:lnSpc>
              <a:spcBef>
                <a:spcPts val="0"/>
              </a:spcBef>
              <a:buClr>
                <a:srgbClr val="000000"/>
              </a:buClr>
              <a:buFont typeface="Times"/>
              <a:defRPr sz="2134">
                <a:latin typeface="Times"/>
                <a:ea typeface="Times"/>
                <a:cs typeface="Times"/>
                <a:sym typeface="Times"/>
              </a:defRPr>
            </a:pPr>
            <a:r>
              <a:rPr lang="en-US" dirty="0"/>
              <a:t>Patience to Persevere</a:t>
            </a:r>
          </a:p>
          <a:p>
            <a:endParaRPr lang="en-US" dirty="0"/>
          </a:p>
        </p:txBody>
      </p:sp>
    </p:spTree>
    <p:extLst>
      <p:ext uri="{BB962C8B-B14F-4D97-AF65-F5344CB8AC3E}">
        <p14:creationId xmlns:p14="http://schemas.microsoft.com/office/powerpoint/2010/main" val="2916689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ssion Title">
    <p:bg>
      <p:bgPr>
        <a:blipFill dpi="0" rotWithShape="1">
          <a:blip r:embed="rId2">
            <a:alphaModFix amt="87000"/>
            <a:lum/>
          </a:blip>
          <a:srcRect/>
          <a:stretch>
            <a:fillRect l="-18000" r="-18000"/>
          </a:stretch>
        </a:blipFill>
        <a:effectLst/>
      </p:bgPr>
    </p:bg>
    <p:spTree>
      <p:nvGrpSpPr>
        <p:cNvPr id="1" name="Shape 14"/>
        <p:cNvGrpSpPr/>
        <p:nvPr/>
      </p:nvGrpSpPr>
      <p:grpSpPr>
        <a:xfrm>
          <a:off x="0" y="0"/>
          <a:ext cx="0" cy="0"/>
          <a:chOff x="0" y="0"/>
          <a:chExt cx="0" cy="0"/>
        </a:xfrm>
      </p:grpSpPr>
      <p:sp>
        <p:nvSpPr>
          <p:cNvPr id="17" name="Shape 17"/>
          <p:cNvSpPr txBox="1">
            <a:spLocks noGrp="1"/>
          </p:cNvSpPr>
          <p:nvPr>
            <p:ph type="body" idx="1" hasCustomPrompt="1"/>
          </p:nvPr>
        </p:nvSpPr>
        <p:spPr>
          <a:xfrm>
            <a:off x="457200" y="1352550"/>
            <a:ext cx="7924800" cy="914400"/>
          </a:xfrm>
          <a:prstGeom prst="rect">
            <a:avLst/>
          </a:prstGeom>
          <a:noFill/>
          <a:ln>
            <a:noFill/>
          </a:ln>
        </p:spPr>
        <p:txBody>
          <a:bodyPr wrap="square" lIns="91425" tIns="91425" rIns="91425" bIns="91425" anchor="t" anchorCtr="0"/>
          <a:lstStyle>
            <a:lvl1pPr marL="0" marR="0" lvl="0" indent="0" algn="l" rtl="0">
              <a:spcBef>
                <a:spcPts val="1080"/>
              </a:spcBef>
              <a:buClr>
                <a:schemeClr val="lt1"/>
              </a:buClr>
              <a:buSzPct val="100000"/>
              <a:buFont typeface="Arial"/>
              <a:buNone/>
              <a:defRPr sz="5400" b="0" i="0" u="none" strike="noStrike" cap="none">
                <a:solidFill>
                  <a:schemeClr val="lt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Title of your session</a:t>
            </a:r>
            <a:endParaRPr dirty="0"/>
          </a:p>
        </p:txBody>
      </p:sp>
      <p:sp>
        <p:nvSpPr>
          <p:cNvPr id="4" name="Shape 17"/>
          <p:cNvSpPr txBox="1">
            <a:spLocks noGrp="1"/>
          </p:cNvSpPr>
          <p:nvPr>
            <p:ph type="body" idx="10" hasCustomPrompt="1"/>
          </p:nvPr>
        </p:nvSpPr>
        <p:spPr>
          <a:xfrm>
            <a:off x="484909" y="2571750"/>
            <a:ext cx="7924800" cy="1447800"/>
          </a:xfrm>
          <a:prstGeom prst="rect">
            <a:avLst/>
          </a:prstGeom>
          <a:noFill/>
          <a:ln>
            <a:noFill/>
          </a:ln>
        </p:spPr>
        <p:txBody>
          <a:bodyPr wrap="square" lIns="91425" tIns="91425" rIns="91425" bIns="91425" anchor="t" anchorCtr="0"/>
          <a:lstStyle>
            <a:lvl1pPr marL="0" marR="0" lvl="0" indent="0" algn="r" defTabSz="914400" rtl="0" eaLnBrk="1" fontAlgn="auto" latinLnBrk="0" hangingPunct="1">
              <a:lnSpc>
                <a:spcPct val="100000"/>
              </a:lnSpc>
              <a:spcBef>
                <a:spcPts val="500"/>
              </a:spcBef>
              <a:spcAft>
                <a:spcPts val="0"/>
              </a:spcAft>
              <a:buClr>
                <a:schemeClr val="lt1"/>
              </a:buClr>
              <a:buSzPct val="100000"/>
              <a:buFont typeface="Arial"/>
              <a:buNone/>
              <a:tabLst/>
              <a:defRPr sz="3200" b="0" i="0" u="none" strike="noStrike" cap="none">
                <a:solidFill>
                  <a:schemeClr val="lt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Your name</a:t>
            </a:r>
          </a:p>
          <a:p>
            <a:r>
              <a:rPr lang="en-US" dirty="0"/>
              <a:t>Your title, company</a:t>
            </a:r>
            <a:endParaRPr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33057"/>
            <a:ext cx="2438400" cy="586093"/>
          </a:xfrm>
          <a:prstGeom prst="rect">
            <a:avLst/>
          </a:prstGeom>
        </p:spPr>
      </p:pic>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T-Red Underline with Copyright">
    <p:spTree>
      <p:nvGrpSpPr>
        <p:cNvPr id="1" name=""/>
        <p:cNvGrpSpPr/>
        <p:nvPr/>
      </p:nvGrpSpPr>
      <p:grpSpPr>
        <a:xfrm>
          <a:off x="0" y="0"/>
          <a:ext cx="0" cy="0"/>
          <a:chOff x="0" y="0"/>
          <a:chExt cx="0" cy="0"/>
        </a:xfrm>
      </p:grpSpPr>
      <p:sp>
        <p:nvSpPr>
          <p:cNvPr id="2" name="Rectangle 1"/>
          <p:cNvSpPr/>
          <p:nvPr userDrawn="1"/>
        </p:nvSpPr>
        <p:spPr bwMode="auto">
          <a:xfrm>
            <a:off x="6884894" y="4482352"/>
            <a:ext cx="2259106" cy="66114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4" name="Rectangle 3">
            <a:extLst>
              <a:ext uri="{FF2B5EF4-FFF2-40B4-BE49-F238E27FC236}">
                <a16:creationId xmlns:a16="http://schemas.microsoft.com/office/drawing/2014/main" id="{C4A6D15E-2C32-804C-B9CD-AFB37FEDA215}"/>
              </a:ext>
            </a:extLst>
          </p:cNvPr>
          <p:cNvSpPr/>
          <p:nvPr userDrawn="1"/>
        </p:nvSpPr>
        <p:spPr>
          <a:xfrm>
            <a:off x="507997" y="1000116"/>
            <a:ext cx="551245" cy="45719"/>
          </a:xfrm>
          <a:prstGeom prst="rect">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5" name="Rectangle 4">
            <a:extLst>
              <a:ext uri="{FF2B5EF4-FFF2-40B4-BE49-F238E27FC236}">
                <a16:creationId xmlns:a16="http://schemas.microsoft.com/office/drawing/2014/main" id="{D9454186-0430-3D46-BB88-9AA02315897F}"/>
              </a:ext>
            </a:extLst>
          </p:cNvPr>
          <p:cNvSpPr/>
          <p:nvPr userDrawn="1"/>
        </p:nvSpPr>
        <p:spPr>
          <a:xfrm>
            <a:off x="1059242" y="1000116"/>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8" name="Title 7">
            <a:extLst>
              <a:ext uri="{FF2B5EF4-FFF2-40B4-BE49-F238E27FC236}">
                <a16:creationId xmlns:a16="http://schemas.microsoft.com/office/drawing/2014/main" id="{F280F76B-6034-6444-8ABA-CB71F1E818E5}"/>
              </a:ext>
            </a:extLst>
          </p:cNvPr>
          <p:cNvSpPr>
            <a:spLocks noGrp="1"/>
          </p:cNvSpPr>
          <p:nvPr>
            <p:ph type="title"/>
          </p:nvPr>
        </p:nvSpPr>
        <p:spPr>
          <a:xfrm>
            <a:off x="445707" y="217127"/>
            <a:ext cx="7886700" cy="993776"/>
          </a:xfrm>
          <a:noFill/>
          <a:ln w="9525">
            <a:noFill/>
            <a:miter lim="800000"/>
            <a:headEnd/>
            <a:tailEnd/>
          </a:ln>
        </p:spPr>
        <p:txBody>
          <a:bodyPr vert="horz" wrap="none" lIns="34275" tIns="34275" rIns="34275" bIns="34275" numCol="1" anchor="ctr" anchorCtr="0" compatLnSpc="1">
            <a:prstTxWarp prst="textNoShape">
              <a:avLst/>
            </a:prstTxWarp>
            <a:noAutofit/>
          </a:bodyPr>
          <a:lstStyle>
            <a:lvl1pPr algn="l">
              <a:defRPr lang="en-US" dirty="0">
                <a:solidFill>
                  <a:srgbClr val="58585B"/>
                </a:solidFill>
                <a:latin typeface="Arial" panose="020B0604020202020204" pitchFamily="34" charset="0"/>
                <a:cs typeface="Arial" panose="020B0604020202020204" pitchFamily="34" charset="0"/>
              </a:defRPr>
            </a:lvl1pPr>
          </a:lstStyle>
          <a:p>
            <a:pPr lvl="0" algn="l"/>
            <a:r>
              <a:rPr lang="en-US" dirty="0"/>
              <a:t>Click to edit Master title style</a:t>
            </a:r>
          </a:p>
        </p:txBody>
      </p:sp>
      <p:sp>
        <p:nvSpPr>
          <p:cNvPr id="9" name="Rectangle 8">
            <a:extLst>
              <a:ext uri="{FF2B5EF4-FFF2-40B4-BE49-F238E27FC236}">
                <a16:creationId xmlns:a16="http://schemas.microsoft.com/office/drawing/2014/main" id="{2620E3A9-F885-1548-841C-0A6595CBFBED}"/>
              </a:ext>
            </a:extLst>
          </p:cNvPr>
          <p:cNvSpPr/>
          <p:nvPr userDrawn="1"/>
        </p:nvSpPr>
        <p:spPr>
          <a:xfrm>
            <a:off x="8961120" y="0"/>
            <a:ext cx="182880" cy="5143500"/>
          </a:xfrm>
          <a:prstGeom prst="rect">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10" name="Rectangle 9">
            <a:extLst>
              <a:ext uri="{FF2B5EF4-FFF2-40B4-BE49-F238E27FC236}">
                <a16:creationId xmlns:a16="http://schemas.microsoft.com/office/drawing/2014/main" id="{8679EED2-10AA-5247-B7BF-5015A57FBC0F}"/>
              </a:ext>
            </a:extLst>
          </p:cNvPr>
          <p:cNvSpPr/>
          <p:nvPr userDrawn="1"/>
        </p:nvSpPr>
        <p:spPr>
          <a:xfrm>
            <a:off x="8842248" y="0"/>
            <a:ext cx="118872" cy="5143500"/>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Tree>
    <p:extLst>
      <p:ext uri="{BB962C8B-B14F-4D97-AF65-F5344CB8AC3E}">
        <p14:creationId xmlns:p14="http://schemas.microsoft.com/office/powerpoint/2010/main" val="3260840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T-Light Copyright only">
    <p:spTree>
      <p:nvGrpSpPr>
        <p:cNvPr id="1" name=""/>
        <p:cNvGrpSpPr/>
        <p:nvPr/>
      </p:nvGrpSpPr>
      <p:grpSpPr>
        <a:xfrm>
          <a:off x="0" y="0"/>
          <a:ext cx="0" cy="0"/>
          <a:chOff x="0" y="0"/>
          <a:chExt cx="0" cy="0"/>
        </a:xfrm>
      </p:grpSpPr>
      <p:sp>
        <p:nvSpPr>
          <p:cNvPr id="2" name="Rectangle 1"/>
          <p:cNvSpPr/>
          <p:nvPr userDrawn="1"/>
        </p:nvSpPr>
        <p:spPr bwMode="auto">
          <a:xfrm>
            <a:off x="6884894" y="4482352"/>
            <a:ext cx="2259106" cy="66114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Tree>
    <p:extLst>
      <p:ext uri="{BB962C8B-B14F-4D97-AF65-F5344CB8AC3E}">
        <p14:creationId xmlns:p14="http://schemas.microsoft.com/office/powerpoint/2010/main" val="3013415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Shape 18"/>
        <p:cNvGrpSpPr/>
        <p:nvPr/>
      </p:nvGrpSpPr>
      <p:grpSpPr>
        <a:xfrm>
          <a:off x="0" y="0"/>
          <a:ext cx="0" cy="0"/>
          <a:chOff x="0" y="0"/>
          <a:chExt cx="0" cy="0"/>
        </a:xfrm>
      </p:grpSpPr>
      <p:sp>
        <p:nvSpPr>
          <p:cNvPr id="3" name="Content Placeholder 2"/>
          <p:cNvSpPr>
            <a:spLocks noGrp="1"/>
          </p:cNvSpPr>
          <p:nvPr>
            <p:ph sz="quarter" idx="10"/>
          </p:nvPr>
        </p:nvSpPr>
        <p:spPr>
          <a:xfrm>
            <a:off x="533400" y="1276350"/>
            <a:ext cx="80772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0"/>
            <a:ext cx="9144000" cy="819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p:cNvSpPr>
            <a:spLocks noGrp="1"/>
          </p:cNvSpPr>
          <p:nvPr>
            <p:ph type="body" sz="quarter" idx="11" hasCustomPrompt="1"/>
          </p:nvPr>
        </p:nvSpPr>
        <p:spPr>
          <a:xfrm>
            <a:off x="457200" y="0"/>
            <a:ext cx="8153400" cy="819150"/>
          </a:xfrm>
        </p:spPr>
        <p:txBody>
          <a:bodyPr anchor="ctr"/>
          <a:lstStyle>
            <a:lvl1pPr marL="203200" indent="0">
              <a:buNone/>
              <a:defRPr b="0">
                <a:solidFill>
                  <a:schemeClr val="bg1"/>
                </a:solidFill>
                <a:latin typeface="+mn-lt"/>
              </a:defRPr>
            </a:lvl1pPr>
          </a:lstStyle>
          <a:p>
            <a:pPr lvl="0"/>
            <a:r>
              <a:rPr lang="en-US" dirty="0"/>
              <a:t>Click to add title</a:t>
            </a: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8"/>
        <p:cNvGrpSpPr/>
        <p:nvPr/>
      </p:nvGrpSpPr>
      <p:grpSpPr>
        <a:xfrm>
          <a:off x="0" y="0"/>
          <a:ext cx="0" cy="0"/>
          <a:chOff x="0" y="0"/>
          <a:chExt cx="0" cy="0"/>
        </a:xfrm>
      </p:grpSpPr>
      <p:sp>
        <p:nvSpPr>
          <p:cNvPr id="4" name="Rectangle 3"/>
          <p:cNvSpPr/>
          <p:nvPr userDrawn="1"/>
        </p:nvSpPr>
        <p:spPr>
          <a:xfrm>
            <a:off x="0" y="0"/>
            <a:ext cx="9144000" cy="819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p:cNvSpPr>
            <a:spLocks noGrp="1"/>
          </p:cNvSpPr>
          <p:nvPr>
            <p:ph type="body" sz="quarter" idx="11" hasCustomPrompt="1"/>
          </p:nvPr>
        </p:nvSpPr>
        <p:spPr>
          <a:xfrm>
            <a:off x="457200" y="0"/>
            <a:ext cx="8153400" cy="819150"/>
          </a:xfrm>
        </p:spPr>
        <p:txBody>
          <a:bodyPr anchor="ctr"/>
          <a:lstStyle>
            <a:lvl1pPr marL="203200" indent="0">
              <a:buNone/>
              <a:defRPr b="0">
                <a:solidFill>
                  <a:schemeClr val="bg1"/>
                </a:solidFill>
                <a:latin typeface="+mn-lt"/>
              </a:defRPr>
            </a:lvl1pPr>
          </a:lstStyle>
          <a:p>
            <a:pPr lvl="0"/>
            <a:r>
              <a:rPr lang="en-US" dirty="0"/>
              <a:t>Click to add title</a:t>
            </a:r>
          </a:p>
        </p:txBody>
      </p:sp>
    </p:spTree>
    <p:extLst>
      <p:ext uri="{BB962C8B-B14F-4D97-AF65-F5344CB8AC3E}">
        <p14:creationId xmlns:p14="http://schemas.microsoft.com/office/powerpoint/2010/main" val="2458437787"/>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ack Channel">
    <p:spTree>
      <p:nvGrpSpPr>
        <p:cNvPr id="1" name="Shape 18"/>
        <p:cNvGrpSpPr/>
        <p:nvPr/>
      </p:nvGrpSpPr>
      <p:grpSpPr>
        <a:xfrm>
          <a:off x="0" y="0"/>
          <a:ext cx="0" cy="0"/>
          <a:chOff x="0" y="0"/>
          <a:chExt cx="0" cy="0"/>
        </a:xfrm>
      </p:grpSpPr>
      <p:sp>
        <p:nvSpPr>
          <p:cNvPr id="4" name="Rectangle 3"/>
          <p:cNvSpPr/>
          <p:nvPr userDrawn="1"/>
        </p:nvSpPr>
        <p:spPr>
          <a:xfrm>
            <a:off x="0" y="0"/>
            <a:ext cx="9144000" cy="819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userDrawn="1"/>
        </p:nvSpPr>
        <p:spPr>
          <a:xfrm>
            <a:off x="0" y="117187"/>
            <a:ext cx="9144000" cy="584775"/>
          </a:xfrm>
          <a:prstGeom prst="rect">
            <a:avLst/>
          </a:prstGeom>
          <a:noFill/>
        </p:spPr>
        <p:txBody>
          <a:bodyPr wrap="square" rtlCol="0">
            <a:spAutoFit/>
          </a:bodyPr>
          <a:lstStyle/>
          <a:p>
            <a:pPr algn="ctr"/>
            <a:r>
              <a:rPr lang="en-US" sz="3200" dirty="0">
                <a:solidFill>
                  <a:schemeClr val="bg1"/>
                </a:solidFill>
              </a:rPr>
              <a:t>Meet Me in the Slack Channel for Q&amp;A</a:t>
            </a:r>
          </a:p>
        </p:txBody>
      </p:sp>
      <p:sp>
        <p:nvSpPr>
          <p:cNvPr id="5" name="Shape 25"/>
          <p:cNvSpPr txBox="1"/>
          <p:nvPr userDrawn="1"/>
        </p:nvSpPr>
        <p:spPr>
          <a:xfrm>
            <a:off x="0" y="2038350"/>
            <a:ext cx="9144000" cy="12003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7200" dirty="0">
                <a:solidFill>
                  <a:schemeClr val="dk1"/>
                </a:solidFill>
                <a:latin typeface="Calibri"/>
                <a:ea typeface="Calibri"/>
                <a:cs typeface="Calibri"/>
                <a:sym typeface="Calibri"/>
              </a:rPr>
              <a:t>bit.ly/addo-slack</a:t>
            </a:r>
          </a:p>
        </p:txBody>
      </p:sp>
    </p:spTree>
    <p:extLst>
      <p:ext uri="{BB962C8B-B14F-4D97-AF65-F5344CB8AC3E}">
        <p14:creationId xmlns:p14="http://schemas.microsoft.com/office/powerpoint/2010/main" val="448028431"/>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Sponsors">
    <p:spTree>
      <p:nvGrpSpPr>
        <p:cNvPr id="1" name="Shape 30"/>
        <p:cNvGrpSpPr/>
        <p:nvPr/>
      </p:nvGrpSpPr>
      <p:grpSpPr>
        <a:xfrm>
          <a:off x="0" y="0"/>
          <a:ext cx="0" cy="0"/>
          <a:chOff x="0" y="0"/>
          <a:chExt cx="0" cy="0"/>
        </a:xfrm>
      </p:grpSpPr>
      <p:sp>
        <p:nvSpPr>
          <p:cNvPr id="31" name="Shape 31"/>
          <p:cNvSpPr/>
          <p:nvPr/>
        </p:nvSpPr>
        <p:spPr>
          <a:xfrm>
            <a:off x="0" y="-16123"/>
            <a:ext cx="9144000" cy="1216274"/>
          </a:xfrm>
          <a:prstGeom prst="rect">
            <a:avLst/>
          </a:prstGeom>
          <a:solidFill>
            <a:schemeClr val="accent1"/>
          </a:solidFill>
          <a:ln>
            <a:solidFill>
              <a:schemeClr val="tx1"/>
            </a:solidFill>
          </a:ln>
        </p:spPr>
        <p:txBody>
          <a:bodyPr wrap="square" lIns="91425" tIns="45700" rIns="91425" bIns="45700" anchor="ctr" anchorCtr="0">
            <a:noAutofit/>
          </a:bodyPr>
          <a:lstStyle/>
          <a:p>
            <a:pPr marL="0" marR="0" lvl="0" indent="0" algn="ctr" rtl="0">
              <a:spcBef>
                <a:spcPts val="0"/>
              </a:spcBef>
              <a:buSzPct val="25000"/>
              <a:buNone/>
            </a:pPr>
            <a:endParaRPr sz="1800" dirty="0">
              <a:solidFill>
                <a:schemeClr val="lt1"/>
              </a:solidFill>
              <a:latin typeface="Calibri"/>
              <a:ea typeface="Calibri"/>
              <a:cs typeface="Calibri"/>
              <a:sym typeface="Calibri"/>
            </a:endParaRPr>
          </a:p>
        </p:txBody>
      </p:sp>
      <p:sp>
        <p:nvSpPr>
          <p:cNvPr id="32" name="Shape 32"/>
          <p:cNvSpPr txBox="1"/>
          <p:nvPr/>
        </p:nvSpPr>
        <p:spPr>
          <a:xfrm>
            <a:off x="0" y="143530"/>
            <a:ext cx="91440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800" b="0" dirty="0">
                <a:solidFill>
                  <a:schemeClr val="lt1"/>
                </a:solidFill>
                <a:latin typeface="Proxima Nova"/>
                <a:ea typeface="Proxima Nova"/>
                <a:cs typeface="Proxima Nova"/>
                <a:sym typeface="Proxima Nova"/>
              </a:rPr>
              <a:t>Thank You                           Sponsors</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3579" y="103032"/>
            <a:ext cx="2313821" cy="556148"/>
          </a:xfrm>
          <a:prstGeom prst="rect">
            <a:avLst/>
          </a:prstGeom>
        </p:spPr>
      </p:pic>
      <p:grpSp>
        <p:nvGrpSpPr>
          <p:cNvPr id="3" name="Group 2"/>
          <p:cNvGrpSpPr/>
          <p:nvPr userDrawn="1"/>
        </p:nvGrpSpPr>
        <p:grpSpPr>
          <a:xfrm>
            <a:off x="1006119" y="2495551"/>
            <a:ext cx="7110600" cy="2190192"/>
            <a:chOff x="762000" y="2571750"/>
            <a:chExt cx="6064989" cy="1868125"/>
          </a:xfrm>
        </p:grpSpPr>
        <p:pic>
          <p:nvPicPr>
            <p:cNvPr id="1032"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0" y="2571750"/>
              <a:ext cx="4023360" cy="186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2740"/>
            <a:stretch/>
          </p:blipFill>
          <p:spPr bwMode="auto">
            <a:xfrm>
              <a:off x="4810938" y="2571751"/>
              <a:ext cx="2016051" cy="1868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6" name="Picture 1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362200" y="742950"/>
            <a:ext cx="3657600" cy="1714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upporters">
    <p:spTree>
      <p:nvGrpSpPr>
        <p:cNvPr id="1" name="Shape 36"/>
        <p:cNvGrpSpPr/>
        <p:nvPr/>
      </p:nvGrpSpPr>
      <p:grpSpPr>
        <a:xfrm>
          <a:off x="0" y="0"/>
          <a:ext cx="0" cy="0"/>
          <a:chOff x="0" y="0"/>
          <a:chExt cx="0" cy="0"/>
        </a:xfrm>
      </p:grpSpPr>
      <p:sp>
        <p:nvSpPr>
          <p:cNvPr id="5" name="Shape 31"/>
          <p:cNvSpPr/>
          <p:nvPr userDrawn="1"/>
        </p:nvSpPr>
        <p:spPr>
          <a:xfrm>
            <a:off x="0" y="-16123"/>
            <a:ext cx="9144000" cy="987674"/>
          </a:xfrm>
          <a:prstGeom prst="rect">
            <a:avLst/>
          </a:prstGeom>
          <a:solidFill>
            <a:schemeClr val="accent1"/>
          </a:solidFill>
          <a:ln>
            <a:solidFill>
              <a:schemeClr val="tx1"/>
            </a:solidFill>
          </a:ln>
        </p:spPr>
        <p:txBody>
          <a:bodyPr wrap="square" lIns="91425" tIns="45700" rIns="91425" bIns="45700" anchor="ctr" anchorCtr="0">
            <a:noAutofit/>
          </a:bodyPr>
          <a:lstStyle/>
          <a:p>
            <a:pPr marL="0" marR="0" lvl="0" indent="0" algn="ctr" rtl="0">
              <a:spcBef>
                <a:spcPts val="0"/>
              </a:spcBef>
              <a:buSzPct val="25000"/>
              <a:buNone/>
            </a:pPr>
            <a:endParaRPr sz="1800" dirty="0">
              <a:solidFill>
                <a:schemeClr val="lt1"/>
              </a:solidFill>
              <a:latin typeface="Calibri"/>
              <a:ea typeface="Calibri"/>
              <a:cs typeface="Calibri"/>
              <a:sym typeface="Calibri"/>
            </a:endParaRPr>
          </a:p>
        </p:txBody>
      </p:sp>
      <p:sp>
        <p:nvSpPr>
          <p:cNvPr id="39" name="Shape 39"/>
          <p:cNvSpPr txBox="1"/>
          <p:nvPr/>
        </p:nvSpPr>
        <p:spPr>
          <a:xfrm>
            <a:off x="0" y="143530"/>
            <a:ext cx="91440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800" b="0" dirty="0">
                <a:solidFill>
                  <a:schemeClr val="lt1"/>
                </a:solidFill>
                <a:latin typeface="Proxima Nova"/>
                <a:ea typeface="Proxima Nova"/>
                <a:cs typeface="Proxima Nova"/>
                <a:sym typeface="Proxima Nova"/>
              </a:rPr>
              <a:t>Thank You                          </a:t>
            </a:r>
            <a:r>
              <a:rPr lang="en-US" sz="2800" b="0" baseline="0" dirty="0">
                <a:solidFill>
                  <a:schemeClr val="lt1"/>
                </a:solidFill>
                <a:latin typeface="Proxima Nova"/>
                <a:ea typeface="Proxima Nova"/>
                <a:cs typeface="Proxima Nova"/>
                <a:sym typeface="Proxima Nova"/>
              </a:rPr>
              <a:t> </a:t>
            </a:r>
            <a:r>
              <a:rPr lang="en-US" sz="2800" b="0" dirty="0">
                <a:solidFill>
                  <a:schemeClr val="lt1"/>
                </a:solidFill>
                <a:latin typeface="Proxima Nova"/>
                <a:ea typeface="Proxima Nova"/>
                <a:cs typeface="Proxima Nova"/>
                <a:sym typeface="Proxima Nova"/>
              </a:rPr>
              <a:t>Supporters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5913" y="92267"/>
            <a:ext cx="2390021" cy="574463"/>
          </a:xfrm>
          <a:prstGeom prst="rect">
            <a:avLst/>
          </a:prstGeom>
        </p:spPr>
      </p:pic>
      <p:pic>
        <p:nvPicPr>
          <p:cNvPr id="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95400" y="742950"/>
            <a:ext cx="6477000" cy="435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T-Red Underline with Copyright">
    <p:spTree>
      <p:nvGrpSpPr>
        <p:cNvPr id="1" name=""/>
        <p:cNvGrpSpPr/>
        <p:nvPr/>
      </p:nvGrpSpPr>
      <p:grpSpPr>
        <a:xfrm>
          <a:off x="0" y="0"/>
          <a:ext cx="0" cy="0"/>
          <a:chOff x="0" y="0"/>
          <a:chExt cx="0" cy="0"/>
        </a:xfrm>
      </p:grpSpPr>
      <p:sp>
        <p:nvSpPr>
          <p:cNvPr id="2" name="Rectangle 1"/>
          <p:cNvSpPr/>
          <p:nvPr userDrawn="1"/>
        </p:nvSpPr>
        <p:spPr bwMode="auto">
          <a:xfrm>
            <a:off x="6884894" y="4482352"/>
            <a:ext cx="2259106" cy="66114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4" name="Rectangle 3">
            <a:extLst>
              <a:ext uri="{FF2B5EF4-FFF2-40B4-BE49-F238E27FC236}">
                <a16:creationId xmlns:a16="http://schemas.microsoft.com/office/drawing/2014/main" id="{C4A6D15E-2C32-804C-B9CD-AFB37FEDA215}"/>
              </a:ext>
            </a:extLst>
          </p:cNvPr>
          <p:cNvSpPr/>
          <p:nvPr userDrawn="1"/>
        </p:nvSpPr>
        <p:spPr>
          <a:xfrm>
            <a:off x="507997" y="1000116"/>
            <a:ext cx="551245" cy="45719"/>
          </a:xfrm>
          <a:prstGeom prst="rect">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5" name="Rectangle 4">
            <a:extLst>
              <a:ext uri="{FF2B5EF4-FFF2-40B4-BE49-F238E27FC236}">
                <a16:creationId xmlns:a16="http://schemas.microsoft.com/office/drawing/2014/main" id="{D9454186-0430-3D46-BB88-9AA02315897F}"/>
              </a:ext>
            </a:extLst>
          </p:cNvPr>
          <p:cNvSpPr/>
          <p:nvPr userDrawn="1"/>
        </p:nvSpPr>
        <p:spPr>
          <a:xfrm>
            <a:off x="1059242" y="1000116"/>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8" name="Title 7">
            <a:extLst>
              <a:ext uri="{FF2B5EF4-FFF2-40B4-BE49-F238E27FC236}">
                <a16:creationId xmlns:a16="http://schemas.microsoft.com/office/drawing/2014/main" id="{F280F76B-6034-6444-8ABA-CB71F1E818E5}"/>
              </a:ext>
            </a:extLst>
          </p:cNvPr>
          <p:cNvSpPr>
            <a:spLocks noGrp="1"/>
          </p:cNvSpPr>
          <p:nvPr>
            <p:ph type="title"/>
          </p:nvPr>
        </p:nvSpPr>
        <p:spPr>
          <a:xfrm>
            <a:off x="445707" y="217127"/>
            <a:ext cx="7886700" cy="993776"/>
          </a:xfrm>
          <a:noFill/>
          <a:ln w="9525">
            <a:noFill/>
            <a:miter lim="800000"/>
            <a:headEnd/>
            <a:tailEnd/>
          </a:ln>
        </p:spPr>
        <p:txBody>
          <a:bodyPr vert="horz" wrap="none" lIns="34275" tIns="34275" rIns="34275" bIns="34275" numCol="1" anchor="ctr" anchorCtr="0" compatLnSpc="1">
            <a:prstTxWarp prst="textNoShape">
              <a:avLst/>
            </a:prstTxWarp>
            <a:noAutofit/>
          </a:bodyPr>
          <a:lstStyle>
            <a:lvl1pPr algn="l">
              <a:defRPr lang="en-US" dirty="0">
                <a:solidFill>
                  <a:srgbClr val="58585B"/>
                </a:solidFill>
                <a:latin typeface="Arial" panose="020B0604020202020204" pitchFamily="34" charset="0"/>
                <a:cs typeface="Arial" panose="020B0604020202020204" pitchFamily="34" charset="0"/>
              </a:defRPr>
            </a:lvl1pPr>
          </a:lstStyle>
          <a:p>
            <a:pPr lvl="0" algn="l"/>
            <a:r>
              <a:rPr lang="en-US" dirty="0"/>
              <a:t>Click to edit Master title style</a:t>
            </a:r>
          </a:p>
        </p:txBody>
      </p:sp>
      <p:sp>
        <p:nvSpPr>
          <p:cNvPr id="9" name="Rectangle 8">
            <a:extLst>
              <a:ext uri="{FF2B5EF4-FFF2-40B4-BE49-F238E27FC236}">
                <a16:creationId xmlns:a16="http://schemas.microsoft.com/office/drawing/2014/main" id="{2620E3A9-F885-1548-841C-0A6595CBFBED}"/>
              </a:ext>
            </a:extLst>
          </p:cNvPr>
          <p:cNvSpPr/>
          <p:nvPr userDrawn="1"/>
        </p:nvSpPr>
        <p:spPr>
          <a:xfrm>
            <a:off x="8961120" y="0"/>
            <a:ext cx="182880" cy="5143500"/>
          </a:xfrm>
          <a:prstGeom prst="rect">
            <a:avLst/>
          </a:prstGeom>
          <a:solidFill>
            <a:srgbClr val="E15829"/>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10" name="Rectangle 9">
            <a:extLst>
              <a:ext uri="{FF2B5EF4-FFF2-40B4-BE49-F238E27FC236}">
                <a16:creationId xmlns:a16="http://schemas.microsoft.com/office/drawing/2014/main" id="{8679EED2-10AA-5247-B7BF-5015A57FBC0F}"/>
              </a:ext>
            </a:extLst>
          </p:cNvPr>
          <p:cNvSpPr/>
          <p:nvPr userDrawn="1"/>
        </p:nvSpPr>
        <p:spPr>
          <a:xfrm>
            <a:off x="8842248" y="0"/>
            <a:ext cx="118872" cy="5143500"/>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11" name="Content Placeholder 2">
            <a:extLst>
              <a:ext uri="{FF2B5EF4-FFF2-40B4-BE49-F238E27FC236}">
                <a16:creationId xmlns:a16="http://schemas.microsoft.com/office/drawing/2014/main" id="{1E1CCA2E-C041-5041-B9A6-B8CC389F5A9E}"/>
              </a:ext>
            </a:extLst>
          </p:cNvPr>
          <p:cNvSpPr>
            <a:spLocks noGrp="1"/>
          </p:cNvSpPr>
          <p:nvPr>
            <p:ph idx="1"/>
          </p:nvPr>
        </p:nvSpPr>
        <p:spPr>
          <a:xfrm>
            <a:off x="445707" y="1312162"/>
            <a:ext cx="7886700" cy="3396404"/>
          </a:xfrm>
          <a:prstGeom prst="rect">
            <a:avLst/>
          </a:prstGeom>
          <a:noFill/>
        </p:spPr>
        <p:txBody>
          <a:bodyPr lIns="0" tIns="0" rIns="0" bIns="0"/>
          <a:lstStyle>
            <a:lvl1pPr marL="9525" indent="-9525">
              <a:buClr>
                <a:srgbClr val="82BC00"/>
              </a:buClr>
              <a:buSzPct val="25000"/>
              <a:tabLst/>
              <a:defRPr lang="en-US" altLang="en-US" sz="2600" b="0" i="0" kern="1200" dirty="0" smtClean="0">
                <a:solidFill>
                  <a:schemeClr val="tx2"/>
                </a:solidFill>
                <a:effectLst/>
                <a:latin typeface="Arial" charset="0"/>
                <a:ea typeface="Arial" charset="0"/>
                <a:cs typeface="Arial" charset="0"/>
              </a:defRPr>
            </a:lvl1pPr>
            <a:lvl2pPr marL="407988" indent="-301625">
              <a:buClr>
                <a:srgbClr val="DCE0E4"/>
              </a:buClr>
              <a:buSzPct val="100000"/>
              <a:buFontTx/>
              <a:buBlip>
                <a:blip r:embed="rId2"/>
              </a:buBlip>
              <a:tabLst/>
              <a:defRPr lang="en-US" altLang="en-US" sz="1800" b="0" i="0" kern="1200" dirty="0" smtClean="0">
                <a:solidFill>
                  <a:schemeClr val="tx2"/>
                </a:solidFill>
                <a:effectLst/>
                <a:latin typeface="Arial" charset="0"/>
                <a:ea typeface="Arial" charset="0"/>
                <a:cs typeface="Arial" charset="0"/>
              </a:defRPr>
            </a:lvl2pPr>
            <a:lvl3pPr marL="806450" indent="-290513">
              <a:buClr>
                <a:schemeClr val="accent1"/>
              </a:buClr>
              <a:buSzPct val="100000"/>
              <a:buFont typeface="Courier New" charset="0"/>
              <a:buChar char="o"/>
              <a:tabLst/>
              <a:defRPr lang="en-US" altLang="en-US" sz="1600" b="0" i="0" kern="1200" dirty="0" smtClean="0">
                <a:solidFill>
                  <a:schemeClr val="tx2"/>
                </a:solidFill>
                <a:effectLst/>
                <a:latin typeface="Arial" charset="0"/>
                <a:ea typeface="Arial" charset="0"/>
                <a:cs typeface="Arial" charset="0"/>
              </a:defRPr>
            </a:lvl3pPr>
            <a:lvl4pPr marL="1204913" indent="-227013">
              <a:buClr>
                <a:schemeClr val="accent1"/>
              </a:buClr>
              <a:buSzPct val="100000"/>
              <a:buFont typeface="Wingdings" charset="2"/>
              <a:buChar char="§"/>
              <a:tabLst/>
              <a:defRPr lang="en-US" altLang="en-US" sz="1500" b="0" i="0" kern="1200" dirty="0" smtClean="0">
                <a:solidFill>
                  <a:schemeClr val="tx2"/>
                </a:solidFill>
                <a:effectLst/>
                <a:latin typeface="Arial" charset="0"/>
                <a:ea typeface="Arial" charset="0"/>
                <a:cs typeface="Arial" charset="0"/>
              </a:defRPr>
            </a:lvl4pPr>
            <a:lvl5pPr marL="1603375" indent="-236538">
              <a:buClr>
                <a:schemeClr val="accent2"/>
              </a:buClr>
              <a:buSzPct val="100000"/>
              <a:buFont typeface="Arial" charset="0"/>
              <a:buChar char="•"/>
              <a:tabLst/>
              <a:defRPr lang="en-US" altLang="en-US" sz="1500" b="0" i="0" kern="1200" dirty="0" smtClean="0">
                <a:solidFill>
                  <a:schemeClr val="tx2"/>
                </a:solidFill>
                <a:effectLst/>
                <a:latin typeface="Arial" charset="0"/>
                <a:ea typeface="Arial" charset="0"/>
                <a:cs typeface="Arial"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0848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T-Light Blank">
    <p:spTree>
      <p:nvGrpSpPr>
        <p:cNvPr id="1" name=""/>
        <p:cNvGrpSpPr/>
        <p:nvPr/>
      </p:nvGrpSpPr>
      <p:grpSpPr>
        <a:xfrm>
          <a:off x="0" y="0"/>
          <a:ext cx="0" cy="0"/>
          <a:chOff x="0" y="0"/>
          <a:chExt cx="0" cy="0"/>
        </a:xfrm>
      </p:grpSpPr>
      <p:sp>
        <p:nvSpPr>
          <p:cNvPr id="2" name="Rectangle 1"/>
          <p:cNvSpPr/>
          <p:nvPr userDrawn="1"/>
        </p:nvSpPr>
        <p:spPr bwMode="auto">
          <a:xfrm>
            <a:off x="6941574" y="4404852"/>
            <a:ext cx="2113936" cy="7386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Tree>
    <p:extLst>
      <p:ext uri="{BB962C8B-B14F-4D97-AF65-F5344CB8AC3E}">
        <p14:creationId xmlns:p14="http://schemas.microsoft.com/office/powerpoint/2010/main" val="2383761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T-Green Underline with Copyright">
    <p:spTree>
      <p:nvGrpSpPr>
        <p:cNvPr id="1" name=""/>
        <p:cNvGrpSpPr/>
        <p:nvPr/>
      </p:nvGrpSpPr>
      <p:grpSpPr>
        <a:xfrm>
          <a:off x="0" y="0"/>
          <a:ext cx="0" cy="0"/>
          <a:chOff x="0" y="0"/>
          <a:chExt cx="0" cy="0"/>
        </a:xfrm>
      </p:grpSpPr>
      <p:sp>
        <p:nvSpPr>
          <p:cNvPr id="2" name="Rectangle 1"/>
          <p:cNvSpPr/>
          <p:nvPr userDrawn="1"/>
        </p:nvSpPr>
        <p:spPr bwMode="auto">
          <a:xfrm>
            <a:off x="6884894" y="4482352"/>
            <a:ext cx="2259106" cy="661147"/>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4" name="Rectangle 3">
            <a:extLst>
              <a:ext uri="{FF2B5EF4-FFF2-40B4-BE49-F238E27FC236}">
                <a16:creationId xmlns:a16="http://schemas.microsoft.com/office/drawing/2014/main" id="{C4A6D15E-2C32-804C-B9CD-AFB37FEDA215}"/>
              </a:ext>
            </a:extLst>
          </p:cNvPr>
          <p:cNvSpPr/>
          <p:nvPr userDrawn="1"/>
        </p:nvSpPr>
        <p:spPr>
          <a:xfrm>
            <a:off x="507997" y="1000116"/>
            <a:ext cx="551245" cy="45719"/>
          </a:xfrm>
          <a:prstGeom prst="rect">
            <a:avLst/>
          </a:prstGeom>
          <a:solidFill>
            <a:srgbClr val="82BC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5" name="Rectangle 4">
            <a:extLst>
              <a:ext uri="{FF2B5EF4-FFF2-40B4-BE49-F238E27FC236}">
                <a16:creationId xmlns:a16="http://schemas.microsoft.com/office/drawing/2014/main" id="{D9454186-0430-3D46-BB88-9AA02315897F}"/>
              </a:ext>
            </a:extLst>
          </p:cNvPr>
          <p:cNvSpPr/>
          <p:nvPr userDrawn="1"/>
        </p:nvSpPr>
        <p:spPr>
          <a:xfrm>
            <a:off x="1059242" y="1000116"/>
            <a:ext cx="341772" cy="45719"/>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6" name="Rectangle 5">
            <a:extLst>
              <a:ext uri="{FF2B5EF4-FFF2-40B4-BE49-F238E27FC236}">
                <a16:creationId xmlns:a16="http://schemas.microsoft.com/office/drawing/2014/main" id="{19B6E54A-EB6E-A646-8C8F-CF67610682A0}"/>
              </a:ext>
            </a:extLst>
          </p:cNvPr>
          <p:cNvSpPr/>
          <p:nvPr userDrawn="1"/>
        </p:nvSpPr>
        <p:spPr>
          <a:xfrm>
            <a:off x="8961120" y="0"/>
            <a:ext cx="182880" cy="5143500"/>
          </a:xfrm>
          <a:prstGeom prst="rect">
            <a:avLst/>
          </a:prstGeom>
          <a:solidFill>
            <a:srgbClr val="82BC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7" name="Rectangle 6">
            <a:extLst>
              <a:ext uri="{FF2B5EF4-FFF2-40B4-BE49-F238E27FC236}">
                <a16:creationId xmlns:a16="http://schemas.microsoft.com/office/drawing/2014/main" id="{C6E9F059-C165-2144-B136-E0068436A8AE}"/>
              </a:ext>
            </a:extLst>
          </p:cNvPr>
          <p:cNvSpPr/>
          <p:nvPr userDrawn="1"/>
        </p:nvSpPr>
        <p:spPr>
          <a:xfrm>
            <a:off x="8842248" y="0"/>
            <a:ext cx="118872" cy="5143500"/>
          </a:xfrm>
          <a:prstGeom prst="rect">
            <a:avLst/>
          </a:prstGeom>
          <a:solidFill>
            <a:srgbClr val="5858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chemeClr val="bg1"/>
              </a:solidFill>
              <a:effectLst/>
              <a:uFillTx/>
              <a:latin typeface="Arial Regular"/>
              <a:ea typeface="+mn-ea"/>
              <a:cs typeface="+mn-cs"/>
              <a:sym typeface="Arial"/>
            </a:endParaRPr>
          </a:p>
        </p:txBody>
      </p:sp>
      <p:sp>
        <p:nvSpPr>
          <p:cNvPr id="8" name="Title 7">
            <a:extLst>
              <a:ext uri="{FF2B5EF4-FFF2-40B4-BE49-F238E27FC236}">
                <a16:creationId xmlns:a16="http://schemas.microsoft.com/office/drawing/2014/main" id="{F280F76B-6034-6444-8ABA-CB71F1E818E5}"/>
              </a:ext>
            </a:extLst>
          </p:cNvPr>
          <p:cNvSpPr>
            <a:spLocks noGrp="1"/>
          </p:cNvSpPr>
          <p:nvPr>
            <p:ph type="title"/>
          </p:nvPr>
        </p:nvSpPr>
        <p:spPr>
          <a:xfrm>
            <a:off x="445707" y="217127"/>
            <a:ext cx="7886700" cy="993776"/>
          </a:xfrm>
          <a:noFill/>
          <a:ln w="9525">
            <a:noFill/>
            <a:miter lim="800000"/>
            <a:headEnd/>
            <a:tailEnd/>
          </a:ln>
        </p:spPr>
        <p:txBody>
          <a:bodyPr vert="horz" wrap="none" lIns="34275" tIns="34275" rIns="34275" bIns="34275" numCol="1" anchor="ctr" anchorCtr="0" compatLnSpc="1">
            <a:prstTxWarp prst="textNoShape">
              <a:avLst/>
            </a:prstTxWarp>
            <a:noAutofit/>
          </a:bodyPr>
          <a:lstStyle>
            <a:lvl1pPr algn="l">
              <a:defRPr lang="en-US" dirty="0">
                <a:solidFill>
                  <a:srgbClr val="58585B"/>
                </a:solidFill>
                <a:latin typeface="Arial" panose="020B0604020202020204" pitchFamily="34" charset="0"/>
                <a:cs typeface="Arial" panose="020B0604020202020204" pitchFamily="34" charset="0"/>
              </a:defRPr>
            </a:lvl1pPr>
          </a:lstStyle>
          <a:p>
            <a:pPr lvl="0" algn="l"/>
            <a:r>
              <a:rPr lang="en-US" dirty="0"/>
              <a:t>Click to edit Master title style</a:t>
            </a:r>
          </a:p>
        </p:txBody>
      </p:sp>
      <p:sp>
        <p:nvSpPr>
          <p:cNvPr id="9" name="Content Placeholder 2">
            <a:extLst>
              <a:ext uri="{FF2B5EF4-FFF2-40B4-BE49-F238E27FC236}">
                <a16:creationId xmlns:a16="http://schemas.microsoft.com/office/drawing/2014/main" id="{6C33EB30-5D8E-6D40-AC3D-11583701D18B}"/>
              </a:ext>
            </a:extLst>
          </p:cNvPr>
          <p:cNvSpPr>
            <a:spLocks noGrp="1"/>
          </p:cNvSpPr>
          <p:nvPr>
            <p:ph idx="1"/>
          </p:nvPr>
        </p:nvSpPr>
        <p:spPr>
          <a:xfrm>
            <a:off x="285750" y="1210903"/>
            <a:ext cx="8046657" cy="3502611"/>
          </a:xfrm>
          <a:prstGeom prst="rect">
            <a:avLst/>
          </a:prstGeom>
          <a:noFill/>
        </p:spPr>
        <p:txBody>
          <a:bodyPr/>
          <a:lstStyle>
            <a:lvl1pPr marL="9525" indent="-9525">
              <a:buClr>
                <a:srgbClr val="82BC00"/>
              </a:buClr>
              <a:buSzPct val="25000"/>
              <a:tabLst/>
              <a:defRPr lang="en-US" altLang="en-US" sz="2600" b="0" i="0" kern="1200" dirty="0" smtClean="0">
                <a:solidFill>
                  <a:schemeClr val="tx2"/>
                </a:solidFill>
                <a:effectLst/>
                <a:latin typeface="Arial" charset="0"/>
                <a:ea typeface="Arial" charset="0"/>
                <a:cs typeface="Arial" charset="0"/>
              </a:defRPr>
            </a:lvl1pPr>
            <a:lvl2pPr marL="407988" indent="-301625">
              <a:buClr>
                <a:srgbClr val="DCE0E4"/>
              </a:buClr>
              <a:buSzPct val="100000"/>
              <a:buFontTx/>
              <a:buBlip>
                <a:blip r:embed="rId2"/>
              </a:buBlip>
              <a:tabLst/>
              <a:defRPr lang="en-US" altLang="en-US" sz="1800" b="0" i="0" kern="1200" dirty="0" smtClean="0">
                <a:solidFill>
                  <a:schemeClr val="tx2"/>
                </a:solidFill>
                <a:effectLst/>
                <a:latin typeface="Arial" charset="0"/>
                <a:ea typeface="Arial" charset="0"/>
                <a:cs typeface="Arial" charset="0"/>
              </a:defRPr>
            </a:lvl2pPr>
            <a:lvl3pPr marL="806450" indent="-290513">
              <a:buClr>
                <a:schemeClr val="accent1"/>
              </a:buClr>
              <a:buSzPct val="100000"/>
              <a:buFont typeface="Courier New" charset="0"/>
              <a:buChar char="o"/>
              <a:tabLst/>
              <a:defRPr lang="en-US" altLang="en-US" sz="1600" b="0" i="0" kern="1200" dirty="0" smtClean="0">
                <a:solidFill>
                  <a:schemeClr val="tx2"/>
                </a:solidFill>
                <a:effectLst/>
                <a:latin typeface="Arial" charset="0"/>
                <a:ea typeface="Arial" charset="0"/>
                <a:cs typeface="Arial" charset="0"/>
              </a:defRPr>
            </a:lvl3pPr>
            <a:lvl4pPr marL="1204913" indent="-227013">
              <a:buClr>
                <a:schemeClr val="accent1"/>
              </a:buClr>
              <a:buSzPct val="100000"/>
              <a:buFont typeface="Wingdings" charset="2"/>
              <a:buChar char="§"/>
              <a:tabLst/>
              <a:defRPr lang="en-US" altLang="en-US" sz="1500" b="0" i="0" kern="1200" dirty="0" smtClean="0">
                <a:solidFill>
                  <a:schemeClr val="tx2"/>
                </a:solidFill>
                <a:effectLst/>
                <a:latin typeface="Arial" charset="0"/>
                <a:ea typeface="Arial" charset="0"/>
                <a:cs typeface="Arial" charset="0"/>
              </a:defRPr>
            </a:lvl4pPr>
            <a:lvl5pPr marL="1603375" indent="-236538">
              <a:buClr>
                <a:schemeClr val="accent2"/>
              </a:buClr>
              <a:buSzPct val="100000"/>
              <a:buFont typeface="Arial" charset="0"/>
              <a:buChar char="•"/>
              <a:tabLst/>
              <a:defRPr lang="en-US" altLang="en-US" sz="1500" b="0" i="0" kern="1200" dirty="0" smtClean="0">
                <a:solidFill>
                  <a:schemeClr val="tx2"/>
                </a:solidFill>
                <a:effectLst/>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271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l="-18000" r="-18000"/>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11" name="Shape 11"/>
          <p:cNvSpPr txBox="1">
            <a:spLocks noGrp="1"/>
          </p:cNvSpPr>
          <p:nvPr>
            <p:ph type="body" idx="1"/>
          </p:nvPr>
        </p:nvSpPr>
        <p:spPr>
          <a:xfrm>
            <a:off x="457200" y="1200151"/>
            <a:ext cx="8229600" cy="33945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Shape 12"/>
          <p:cNvSpPr txBox="1"/>
          <p:nvPr/>
        </p:nvSpPr>
        <p:spPr>
          <a:xfrm>
            <a:off x="7467600" y="4763570"/>
            <a:ext cx="1274700" cy="276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dirty="0">
                <a:solidFill>
                  <a:srgbClr val="8CB3E3"/>
                </a:solidFill>
                <a:latin typeface="Calibri"/>
                <a:ea typeface="Calibri"/>
                <a:cs typeface="Calibri"/>
                <a:sym typeface="Calibri"/>
              </a:rPr>
              <a:t>October 17, 2018</a:t>
            </a:r>
          </a:p>
        </p:txBody>
      </p:sp>
      <p:pic>
        <p:nvPicPr>
          <p:cNvPr id="2" name="Picture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57200" y="4735420"/>
            <a:ext cx="1143000" cy="27473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53" r:id="rId5"/>
    <p:sldLayoutId id="2147483654" r:id="rId6"/>
    <p:sldLayoutId id="2147483662" r:id="rId7"/>
    <p:sldLayoutId id="2147483664" r:id="rId8"/>
    <p:sldLayoutId id="2147483665" r:id="rId9"/>
    <p:sldLayoutId id="2147483666" r:id="rId10"/>
    <p:sldLayoutId id="2147483667" r:id="rId11"/>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itrevolution.com/book/project-to-produc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4.tiff"/><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3" Type="http://schemas.openxmlformats.org/officeDocument/2006/relationships/hyperlink" Target="https://standingonshoulders.us/" TargetMode="External"/><Relationship Id="rId7" Type="http://schemas.openxmlformats.org/officeDocument/2006/relationships/hyperlink" Target="https://itrevolution.com/book/accelerate/" TargetMode="External"/><Relationship Id="rId2" Type="http://schemas.openxmlformats.org/officeDocument/2006/relationships/hyperlink" Target="https://itrevolution.com/book/project-to-product/" TargetMode="External"/><Relationship Id="rId1" Type="http://schemas.openxmlformats.org/officeDocument/2006/relationships/slideLayout" Target="../slideLayouts/slideLayout2.xml"/><Relationship Id="rId6" Type="http://schemas.openxmlformats.org/officeDocument/2006/relationships/hyperlink" Target="https://itrevolution.com/book/making-work-visible/" TargetMode="External"/><Relationship Id="rId5" Type="http://schemas.openxmlformats.org/officeDocument/2006/relationships/hyperlink" Target="https://itrevolution.com/book/beyond-phoenix-project/" TargetMode="External"/><Relationship Id="rId4" Type="http://schemas.openxmlformats.org/officeDocument/2006/relationships/hyperlink" Target="https://itrevolution.com/book/the-devops-handboo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tiff"/><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3200" b="1" dirty="0">
                <a:latin typeface="Arial Regular"/>
              </a:rPr>
              <a:t>Applying DevOps Practices to Architect Your Delivery Pipeline for Speed</a:t>
            </a:r>
          </a:p>
          <a:p>
            <a:endParaRPr lang="en-US" dirty="0"/>
          </a:p>
        </p:txBody>
      </p:sp>
      <p:sp>
        <p:nvSpPr>
          <p:cNvPr id="4" name="Text Placeholder 3"/>
          <p:cNvSpPr>
            <a:spLocks noGrp="1"/>
          </p:cNvSpPr>
          <p:nvPr>
            <p:ph type="body" idx="10"/>
          </p:nvPr>
        </p:nvSpPr>
        <p:spPr>
          <a:xfrm>
            <a:off x="685800" y="2800350"/>
            <a:ext cx="7924800" cy="1447800"/>
          </a:xfrm>
        </p:spPr>
        <p:txBody>
          <a:bodyPr/>
          <a:lstStyle/>
          <a:p>
            <a:r>
              <a:rPr lang="en-US" dirty="0"/>
              <a:t>Carmen DeArdo</a:t>
            </a: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ontent Placeholder 2"/>
          <p:cNvSpPr txBox="1">
            <a:spLocks noGrp="1"/>
          </p:cNvSpPr>
          <p:nvPr>
            <p:ph sz="quarter" idx="10"/>
          </p:nvPr>
        </p:nvSpPr>
        <p:spPr>
          <a:xfrm>
            <a:off x="381000" y="824484"/>
            <a:ext cx="8458200" cy="3733800"/>
          </a:xfrm>
        </p:spPr>
        <p:txBody>
          <a:bodyPr/>
          <a:lstStyle/>
          <a:p>
            <a:pPr lvl="1">
              <a:buClr>
                <a:schemeClr val="accent1"/>
              </a:buClr>
              <a:buFont typeface="Wingdings" pitchFamily="2" charset="2"/>
              <a:buChar char="v"/>
            </a:pPr>
            <a:r>
              <a:rPr lang="en-US" sz="2300" dirty="0"/>
              <a:t>Utilize Best of Breed Tools (vs Best of Suite)</a:t>
            </a:r>
          </a:p>
          <a:p>
            <a:pPr lvl="1">
              <a:buClr>
                <a:schemeClr val="accent1"/>
              </a:buClr>
              <a:buFont typeface="Wingdings" pitchFamily="2" charset="2"/>
              <a:buChar char="v"/>
            </a:pPr>
            <a:r>
              <a:rPr lang="en-US" sz="2300" dirty="0"/>
              <a:t>Connect them using standard integration patterns/technologies</a:t>
            </a:r>
          </a:p>
          <a:p>
            <a:pPr lvl="1">
              <a:buClr>
                <a:schemeClr val="accent1"/>
              </a:buClr>
              <a:buFont typeface="Wingdings" pitchFamily="2" charset="2"/>
              <a:buChar char="v"/>
            </a:pPr>
            <a:r>
              <a:rPr lang="en-US" sz="2300" dirty="0"/>
              <a:t>Utilize model based integration so the workflow model isn’t disrupted when a different tool is implemented</a:t>
            </a:r>
          </a:p>
          <a:p>
            <a:pPr lvl="1">
              <a:buClr>
                <a:schemeClr val="accent1"/>
              </a:buClr>
              <a:buFont typeface="Wingdings" pitchFamily="2" charset="2"/>
              <a:buChar char="v"/>
            </a:pPr>
            <a:r>
              <a:rPr lang="en-US" sz="2300" dirty="0"/>
              <a:t>Model and Measure your workflows </a:t>
            </a:r>
          </a:p>
          <a:p>
            <a:pPr lvl="2">
              <a:buClr>
                <a:schemeClr val="accent1"/>
              </a:buClr>
              <a:buFont typeface="Wingdings" pitchFamily="2" charset="2"/>
              <a:buChar char="v"/>
            </a:pPr>
            <a:r>
              <a:rPr lang="en-US" sz="2300" dirty="0"/>
              <a:t>Idea -&gt; Feature -&gt; Story -&gt; Dev -&gt; Commit -&gt; Build -&gt; Deploy</a:t>
            </a:r>
          </a:p>
          <a:p>
            <a:pPr lvl="2">
              <a:buClr>
                <a:schemeClr val="accent1"/>
              </a:buClr>
              <a:buFont typeface="Wingdings" pitchFamily="2" charset="2"/>
              <a:buChar char="v"/>
            </a:pPr>
            <a:r>
              <a:rPr lang="en-US" sz="2300" dirty="0"/>
              <a:t>Incident -&gt; Defect -&gt; Dev -&gt; Commit -&gt; Build -&gt; Deploy</a:t>
            </a:r>
          </a:p>
          <a:p>
            <a:pPr lvl="2">
              <a:buClr>
                <a:schemeClr val="accent1"/>
              </a:buClr>
              <a:buFont typeface="Wingdings" pitchFamily="2" charset="2"/>
              <a:buChar char="v"/>
            </a:pPr>
            <a:r>
              <a:rPr lang="en-US" sz="2300" dirty="0"/>
              <a:t>Risk Story (or Debt) -&gt; Dev -&gt; Commit -&gt; Build -&gt; Deploy</a:t>
            </a:r>
          </a:p>
          <a:p>
            <a:pPr lvl="1">
              <a:buClr>
                <a:schemeClr val="accent1"/>
              </a:buClr>
              <a:buFont typeface="Wingdings" pitchFamily="2" charset="2"/>
              <a:buChar char="v"/>
            </a:pPr>
            <a:endParaRPr lang="en-US" sz="1800" dirty="0"/>
          </a:p>
        </p:txBody>
      </p:sp>
      <p:sp>
        <p:nvSpPr>
          <p:cNvPr id="2" name="Text Placeholder 1">
            <a:extLst>
              <a:ext uri="{FF2B5EF4-FFF2-40B4-BE49-F238E27FC236}">
                <a16:creationId xmlns:a16="http://schemas.microsoft.com/office/drawing/2014/main" id="{A91BCFC4-CECD-114E-A9B2-71C3D3513C6C}"/>
              </a:ext>
            </a:extLst>
          </p:cNvPr>
          <p:cNvSpPr>
            <a:spLocks noGrp="1"/>
          </p:cNvSpPr>
          <p:nvPr>
            <p:ph type="body" sz="quarter" idx="11"/>
          </p:nvPr>
        </p:nvSpPr>
        <p:spPr>
          <a:xfrm>
            <a:off x="457200" y="0"/>
            <a:ext cx="8382000" cy="819150"/>
          </a:xfrm>
        </p:spPr>
        <p:txBody>
          <a:bodyPr/>
          <a:lstStyle/>
          <a:p>
            <a:r>
              <a:rPr lang="en-US" sz="2800" dirty="0"/>
              <a:t>Architect an Integrated Delivery Pipeline Product</a:t>
            </a:r>
          </a:p>
        </p:txBody>
      </p:sp>
    </p:spTree>
    <p:extLst>
      <p:ext uri="{BB962C8B-B14F-4D97-AF65-F5344CB8AC3E}">
        <p14:creationId xmlns:p14="http://schemas.microsoft.com/office/powerpoint/2010/main" val="4048625060"/>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ontent Placeholder 2"/>
          <p:cNvSpPr txBox="1">
            <a:spLocks noGrp="1"/>
          </p:cNvSpPr>
          <p:nvPr>
            <p:ph sz="quarter" idx="10"/>
          </p:nvPr>
        </p:nvSpPr>
        <p:spPr>
          <a:xfrm>
            <a:off x="1638300" y="1271012"/>
            <a:ext cx="7277100" cy="3352800"/>
          </a:xfrm>
          <a:prstGeom prst="rect">
            <a:avLst/>
          </a:prstGeom>
        </p:spPr>
        <p:txBody>
          <a:bodyPr/>
          <a:lstStyle/>
          <a:p>
            <a:pPr marL="0" indent="0" defTabSz="685800">
              <a:spcBef>
                <a:spcPts val="0"/>
              </a:spcBef>
              <a:buNone/>
              <a:defRPr b="1">
                <a:solidFill>
                  <a:srgbClr val="37505F"/>
                </a:solidFill>
              </a:defRPr>
            </a:pPr>
            <a:r>
              <a:rPr lang="en-US" sz="2000" dirty="0">
                <a:solidFill>
                  <a:srgbClr val="58585B"/>
                </a:solidFill>
                <a:latin typeface="Arial Regular"/>
              </a:rPr>
              <a:t>Gene Kim</a:t>
            </a:r>
            <a:endParaRPr lang="en-US" sz="2000" i="1" dirty="0">
              <a:solidFill>
                <a:srgbClr val="58585B"/>
              </a:solidFill>
              <a:latin typeface="Arial Regular"/>
            </a:endParaRPr>
          </a:p>
          <a:p>
            <a:pPr marL="0" indent="0" defTabSz="685800">
              <a:spcBef>
                <a:spcPts val="900"/>
              </a:spcBef>
              <a:buClr>
                <a:srgbClr val="37505F"/>
              </a:buClr>
              <a:buSzPts val="2200"/>
              <a:buNone/>
              <a:defRPr>
                <a:solidFill>
                  <a:srgbClr val="37505F"/>
                </a:solidFill>
              </a:defRPr>
            </a:pPr>
            <a:r>
              <a:rPr lang="en-US" sz="3600" b="1" dirty="0">
                <a:solidFill>
                  <a:srgbClr val="58585B"/>
                </a:solidFill>
                <a:latin typeface="Arial Regular"/>
              </a:rPr>
              <a:t>“</a:t>
            </a:r>
            <a:r>
              <a:rPr lang="en-US" sz="2000" dirty="0">
                <a:solidFill>
                  <a:srgbClr val="58585B"/>
                </a:solidFill>
                <a:latin typeface="Arial Regular"/>
              </a:rPr>
              <a:t>Optimize the performance of the entire system rather than a specific silo of work</a:t>
            </a:r>
          </a:p>
        </p:txBody>
      </p:sp>
      <p:sp>
        <p:nvSpPr>
          <p:cNvPr id="2" name="Text Placeholder 1">
            <a:extLst>
              <a:ext uri="{FF2B5EF4-FFF2-40B4-BE49-F238E27FC236}">
                <a16:creationId xmlns:a16="http://schemas.microsoft.com/office/drawing/2014/main" id="{1C7C1F3D-3FBE-4143-A5DB-B2160BB23A9C}"/>
              </a:ext>
            </a:extLst>
          </p:cNvPr>
          <p:cNvSpPr>
            <a:spLocks noGrp="1"/>
          </p:cNvSpPr>
          <p:nvPr>
            <p:ph type="body" sz="quarter" idx="11"/>
          </p:nvPr>
        </p:nvSpPr>
        <p:spPr/>
        <p:txBody>
          <a:bodyPr/>
          <a:lstStyle/>
          <a:p>
            <a:r>
              <a:rPr lang="en-US" dirty="0"/>
              <a:t>Optimize the System to Increase Flow</a:t>
            </a:r>
          </a:p>
        </p:txBody>
      </p:sp>
      <p:pic>
        <p:nvPicPr>
          <p:cNvPr id="122" name="Shape 1660" descr="Shape 1660"/>
          <p:cNvPicPr>
            <a:picLocks noChangeAspect="1"/>
          </p:cNvPicPr>
          <p:nvPr/>
        </p:nvPicPr>
        <p:blipFill>
          <a:blip r:embed="rId2">
            <a:extLst/>
          </a:blip>
          <a:stretch>
            <a:fillRect/>
          </a:stretch>
        </p:blipFill>
        <p:spPr>
          <a:xfrm>
            <a:off x="397058" y="3109320"/>
            <a:ext cx="1216238" cy="1524058"/>
          </a:xfrm>
          <a:prstGeom prst="rect">
            <a:avLst/>
          </a:prstGeom>
          <a:ln w="12700">
            <a:miter lim="400000"/>
          </a:ln>
        </p:spPr>
      </p:pic>
      <p:pic>
        <p:nvPicPr>
          <p:cNvPr id="123" name="Shape 1659" descr="Shape 1659"/>
          <p:cNvPicPr>
            <a:picLocks noChangeAspect="1"/>
          </p:cNvPicPr>
          <p:nvPr/>
        </p:nvPicPr>
        <p:blipFill>
          <a:blip r:embed="rId3">
            <a:extLst/>
          </a:blip>
          <a:stretch>
            <a:fillRect/>
          </a:stretch>
        </p:blipFill>
        <p:spPr>
          <a:xfrm>
            <a:off x="445707" y="1312162"/>
            <a:ext cx="1118940" cy="1566514"/>
          </a:xfrm>
          <a:prstGeom prst="rect">
            <a:avLst/>
          </a:prstGeom>
          <a:ln w="12700">
            <a:miter lim="400000"/>
          </a:ln>
        </p:spPr>
      </p:pic>
      <p:sp>
        <p:nvSpPr>
          <p:cNvPr id="6" name="Content Placeholder 2">
            <a:extLst>
              <a:ext uri="{FF2B5EF4-FFF2-40B4-BE49-F238E27FC236}">
                <a16:creationId xmlns:a16="http://schemas.microsoft.com/office/drawing/2014/main" id="{CBCABA83-9B71-BF4C-9715-FBDE52BD94FC}"/>
              </a:ext>
            </a:extLst>
          </p:cNvPr>
          <p:cNvSpPr txBox="1">
            <a:spLocks/>
          </p:cNvSpPr>
          <p:nvPr/>
        </p:nvSpPr>
        <p:spPr>
          <a:xfrm>
            <a:off x="1746503" y="3131818"/>
            <a:ext cx="6686487" cy="1431038"/>
          </a:xfrm>
          <a:prstGeom prst="rect">
            <a:avLst/>
          </a:prstGeom>
          <a:noFill/>
        </p:spPr>
        <p:txBody>
          <a:bodyPr lIns="0" tIns="0" rIns="0" bIns="0"/>
          <a:lstStyle>
            <a:lvl1pPr marL="9525" indent="-9525" algn="l" rtl="0" eaLnBrk="1" fontAlgn="base" hangingPunct="1">
              <a:spcBef>
                <a:spcPct val="50000"/>
              </a:spcBef>
              <a:spcAft>
                <a:spcPct val="0"/>
              </a:spcAft>
              <a:buClr>
                <a:srgbClr val="82BC00"/>
              </a:buClr>
              <a:buSzPct val="25000"/>
              <a:buFont typeface="Century Gothic" pitchFamily="34" charset="0"/>
              <a:buChar char=" "/>
              <a:tabLst/>
              <a:defRPr lang="en-US" altLang="en-US" sz="2600" b="0" i="0" kern="1200" dirty="0" smtClean="0">
                <a:solidFill>
                  <a:schemeClr val="tx2"/>
                </a:solidFill>
                <a:effectLst/>
                <a:latin typeface="Arial" charset="0"/>
                <a:ea typeface="Arial" charset="0"/>
                <a:cs typeface="Arial" charset="0"/>
              </a:defRPr>
            </a:lvl1pPr>
            <a:lvl2pPr marL="407988" indent="-301625" algn="l" rtl="0" eaLnBrk="1" fontAlgn="base" hangingPunct="1">
              <a:spcBef>
                <a:spcPct val="15000"/>
              </a:spcBef>
              <a:spcAft>
                <a:spcPct val="0"/>
              </a:spcAft>
              <a:buClr>
                <a:srgbClr val="DCE0E4"/>
              </a:buClr>
              <a:buSzPct val="100000"/>
              <a:buFontTx/>
              <a:buBlip>
                <a:blip r:embed="rId4"/>
              </a:buBlip>
              <a:tabLst/>
              <a:defRPr lang="en-US" altLang="en-US" sz="1800" b="0" i="0" kern="1200" dirty="0" smtClean="0">
                <a:solidFill>
                  <a:schemeClr val="tx2"/>
                </a:solidFill>
                <a:effectLst/>
                <a:latin typeface="Arial" charset="0"/>
                <a:ea typeface="Arial" charset="0"/>
                <a:cs typeface="Arial" charset="0"/>
              </a:defRPr>
            </a:lvl2pPr>
            <a:lvl3pPr marL="806450" indent="-290513" algn="l" rtl="0" eaLnBrk="1" fontAlgn="base" hangingPunct="1">
              <a:spcBef>
                <a:spcPct val="30000"/>
              </a:spcBef>
              <a:spcAft>
                <a:spcPct val="0"/>
              </a:spcAft>
              <a:buClr>
                <a:schemeClr val="accent1"/>
              </a:buClr>
              <a:buSzPct val="100000"/>
              <a:buFont typeface="Courier New" charset="0"/>
              <a:buChar char="o"/>
              <a:tabLst/>
              <a:defRPr lang="en-US" altLang="en-US" sz="1600" b="0" i="0" kern="1200" dirty="0" smtClean="0">
                <a:solidFill>
                  <a:schemeClr val="tx2"/>
                </a:solidFill>
                <a:effectLst/>
                <a:latin typeface="Arial" charset="0"/>
                <a:ea typeface="Arial" charset="0"/>
                <a:cs typeface="Arial" charset="0"/>
              </a:defRPr>
            </a:lvl3pPr>
            <a:lvl4pPr marL="1204913" indent="-227013" algn="l" rtl="0" eaLnBrk="1" fontAlgn="base" hangingPunct="1">
              <a:spcBef>
                <a:spcPct val="30000"/>
              </a:spcBef>
              <a:spcAft>
                <a:spcPct val="0"/>
              </a:spcAft>
              <a:buClr>
                <a:schemeClr val="accent1"/>
              </a:buClr>
              <a:buSzPct val="100000"/>
              <a:buFont typeface="Wingdings" charset="2"/>
              <a:buChar char="§"/>
              <a:tabLst/>
              <a:defRPr lang="en-US" altLang="en-US" sz="1500" b="0" i="0" kern="1200" dirty="0" smtClean="0">
                <a:solidFill>
                  <a:schemeClr val="tx2"/>
                </a:solidFill>
                <a:effectLst/>
                <a:latin typeface="Arial" charset="0"/>
                <a:ea typeface="Arial" charset="0"/>
                <a:cs typeface="Arial" charset="0"/>
              </a:defRPr>
            </a:lvl4pPr>
            <a:lvl5pPr marL="1603375" indent="-236538" algn="l" rtl="0" eaLnBrk="1" fontAlgn="base" hangingPunct="1">
              <a:spcBef>
                <a:spcPct val="30000"/>
              </a:spcBef>
              <a:spcAft>
                <a:spcPct val="0"/>
              </a:spcAft>
              <a:buClr>
                <a:schemeClr val="accent2"/>
              </a:buClr>
              <a:buSzPct val="100000"/>
              <a:buFont typeface="Arial" charset="0"/>
              <a:buChar char="•"/>
              <a:tabLst/>
              <a:defRPr lang="en-US" altLang="en-US" sz="1500" b="0" i="0" kern="1200" dirty="0" smtClean="0">
                <a:solidFill>
                  <a:schemeClr val="tx2"/>
                </a:solidFill>
                <a:effectLst/>
                <a:latin typeface="Arial" charset="0"/>
                <a:ea typeface="Arial" charset="0"/>
                <a:cs typeface="Arial" charset="0"/>
              </a:defRPr>
            </a:lvl5pPr>
            <a:lvl6pPr marL="2514600" indent="-228600" algn="l" rtl="0" eaLnBrk="1" fontAlgn="base" hangingPunct="1">
              <a:spcBef>
                <a:spcPct val="30000"/>
              </a:spcBef>
              <a:spcAft>
                <a:spcPct val="0"/>
              </a:spcAft>
              <a:buClr>
                <a:schemeClr val="accent2"/>
              </a:buClr>
              <a:buChar char="•"/>
              <a:defRPr>
                <a:solidFill>
                  <a:schemeClr val="tx1"/>
                </a:solidFill>
                <a:latin typeface="Tahoma" pitchFamily="34" charset="0"/>
              </a:defRPr>
            </a:lvl6pPr>
            <a:lvl7pPr marL="2971800" indent="-228600" algn="l" rtl="0" eaLnBrk="1" fontAlgn="base" hangingPunct="1">
              <a:spcBef>
                <a:spcPct val="30000"/>
              </a:spcBef>
              <a:spcAft>
                <a:spcPct val="0"/>
              </a:spcAft>
              <a:buClr>
                <a:schemeClr val="accent2"/>
              </a:buClr>
              <a:buChar char="•"/>
              <a:defRPr>
                <a:solidFill>
                  <a:schemeClr val="tx1"/>
                </a:solidFill>
                <a:latin typeface="Tahoma" pitchFamily="34" charset="0"/>
              </a:defRPr>
            </a:lvl7pPr>
            <a:lvl8pPr marL="3429000" indent="-228600" algn="l" rtl="0" eaLnBrk="1" fontAlgn="base" hangingPunct="1">
              <a:spcBef>
                <a:spcPct val="30000"/>
              </a:spcBef>
              <a:spcAft>
                <a:spcPct val="0"/>
              </a:spcAft>
              <a:buClr>
                <a:schemeClr val="accent2"/>
              </a:buClr>
              <a:buChar char="•"/>
              <a:defRPr>
                <a:solidFill>
                  <a:schemeClr val="tx1"/>
                </a:solidFill>
                <a:latin typeface="Tahoma" pitchFamily="34" charset="0"/>
              </a:defRPr>
            </a:lvl8pPr>
            <a:lvl9pPr marL="3886200" indent="-228600" algn="l" rtl="0" eaLnBrk="1" fontAlgn="base" hangingPunct="1">
              <a:spcBef>
                <a:spcPct val="30000"/>
              </a:spcBef>
              <a:spcAft>
                <a:spcPct val="0"/>
              </a:spcAft>
              <a:buClr>
                <a:schemeClr val="accent2"/>
              </a:buClr>
              <a:buChar char="•"/>
              <a:defRPr>
                <a:solidFill>
                  <a:schemeClr val="tx1"/>
                </a:solidFill>
                <a:latin typeface="Tahoma" pitchFamily="34" charset="0"/>
              </a:defRPr>
            </a:lvl9pPr>
          </a:lstStyle>
          <a:p>
            <a:pPr marL="0" indent="0" defTabSz="685800">
              <a:spcBef>
                <a:spcPts val="900"/>
              </a:spcBef>
              <a:buClr>
                <a:srgbClr val="37505F"/>
              </a:buClr>
              <a:buSzPts val="2200"/>
              <a:buNone/>
              <a:defRPr>
                <a:solidFill>
                  <a:srgbClr val="37505F"/>
                </a:solidFill>
              </a:defRPr>
            </a:pPr>
            <a:r>
              <a:rPr lang="en-US" sz="2000" b="1" dirty="0">
                <a:solidFill>
                  <a:srgbClr val="58585B"/>
                </a:solidFill>
                <a:latin typeface="Arial Regular"/>
              </a:rPr>
              <a:t>W. Edwards Deming</a:t>
            </a:r>
          </a:p>
          <a:p>
            <a:pPr marL="0" indent="0" defTabSz="685800">
              <a:spcBef>
                <a:spcPts val="900"/>
              </a:spcBef>
              <a:buClr>
                <a:srgbClr val="37505F"/>
              </a:buClr>
              <a:buSzPts val="2200"/>
              <a:buNone/>
              <a:defRPr>
                <a:solidFill>
                  <a:srgbClr val="37505F"/>
                </a:solidFill>
              </a:defRPr>
            </a:pPr>
            <a:r>
              <a:rPr lang="en-US" sz="3600" b="1" dirty="0">
                <a:solidFill>
                  <a:srgbClr val="58585B"/>
                </a:solidFill>
                <a:latin typeface="Arial Regular"/>
              </a:rPr>
              <a:t>“ </a:t>
            </a:r>
            <a:r>
              <a:rPr lang="en-US" sz="2000" dirty="0">
                <a:solidFill>
                  <a:srgbClr val="58585B"/>
                </a:solidFill>
                <a:latin typeface="Arial Regular"/>
              </a:rPr>
              <a:t>Balance practitioner feedback with taking a systems approach</a:t>
            </a:r>
          </a:p>
        </p:txBody>
      </p:sp>
    </p:spTree>
    <p:extLst>
      <p:ext uri="{BB962C8B-B14F-4D97-AF65-F5344CB8AC3E}">
        <p14:creationId xmlns:p14="http://schemas.microsoft.com/office/powerpoint/2010/main" val="113175340"/>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B1F318E-F889-6E4F-ABE0-217B62ECB13F}"/>
              </a:ext>
            </a:extLst>
          </p:cNvPr>
          <p:cNvSpPr>
            <a:spLocks noGrp="1"/>
          </p:cNvSpPr>
          <p:nvPr>
            <p:ph sz="quarter" idx="10"/>
          </p:nvPr>
        </p:nvSpPr>
        <p:spPr/>
        <p:txBody>
          <a:bodyPr/>
          <a:lstStyle/>
          <a:p>
            <a:endParaRPr lang="en-US" dirty="0"/>
          </a:p>
        </p:txBody>
      </p:sp>
      <p:sp>
        <p:nvSpPr>
          <p:cNvPr id="5" name="Text Placeholder 4">
            <a:extLst>
              <a:ext uri="{FF2B5EF4-FFF2-40B4-BE49-F238E27FC236}">
                <a16:creationId xmlns:a16="http://schemas.microsoft.com/office/drawing/2014/main" id="{2605E16C-C191-2F4D-9FF8-87181562F5E7}"/>
              </a:ext>
            </a:extLst>
          </p:cNvPr>
          <p:cNvSpPr>
            <a:spLocks noGrp="1"/>
          </p:cNvSpPr>
          <p:nvPr>
            <p:ph type="body" sz="quarter" idx="11"/>
          </p:nvPr>
        </p:nvSpPr>
        <p:spPr>
          <a:xfrm>
            <a:off x="0" y="0"/>
            <a:ext cx="8991600" cy="819150"/>
          </a:xfrm>
        </p:spPr>
        <p:txBody>
          <a:bodyPr/>
          <a:lstStyle/>
          <a:p>
            <a:r>
              <a:rPr lang="en-US" dirty="0"/>
              <a:t>Product Value Stream Flow Items</a:t>
            </a:r>
          </a:p>
        </p:txBody>
      </p:sp>
      <p:graphicFrame>
        <p:nvGraphicFramePr>
          <p:cNvPr id="3" name="Table 2">
            <a:extLst>
              <a:ext uri="{FF2B5EF4-FFF2-40B4-BE49-F238E27FC236}">
                <a16:creationId xmlns:a16="http://schemas.microsoft.com/office/drawing/2014/main" id="{18CE17DC-EE5C-B64E-8DDD-559275BBF33E}"/>
              </a:ext>
            </a:extLst>
          </p:cNvPr>
          <p:cNvGraphicFramePr>
            <a:graphicFrameLocks noGrp="1"/>
          </p:cNvGraphicFramePr>
          <p:nvPr>
            <p:extLst/>
          </p:nvPr>
        </p:nvGraphicFramePr>
        <p:xfrm>
          <a:off x="437333" y="1136478"/>
          <a:ext cx="8312383" cy="3166110"/>
        </p:xfrm>
        <a:graphic>
          <a:graphicData uri="http://schemas.openxmlformats.org/drawingml/2006/table">
            <a:tbl>
              <a:tblPr firstRow="1" bandRow="1">
                <a:tableStyleId>{5C22544A-7EE6-4342-B048-85BDC9FD1C3A}</a:tableStyleId>
              </a:tblPr>
              <a:tblGrid>
                <a:gridCol w="1016190">
                  <a:extLst>
                    <a:ext uri="{9D8B030D-6E8A-4147-A177-3AD203B41FA5}">
                      <a16:colId xmlns:a16="http://schemas.microsoft.com/office/drawing/2014/main" val="1201632079"/>
                    </a:ext>
                  </a:extLst>
                </a:gridCol>
                <a:gridCol w="1403543">
                  <a:extLst>
                    <a:ext uri="{9D8B030D-6E8A-4147-A177-3AD203B41FA5}">
                      <a16:colId xmlns:a16="http://schemas.microsoft.com/office/drawing/2014/main" val="756661319"/>
                    </a:ext>
                  </a:extLst>
                </a:gridCol>
                <a:gridCol w="1258733">
                  <a:extLst>
                    <a:ext uri="{9D8B030D-6E8A-4147-A177-3AD203B41FA5}">
                      <a16:colId xmlns:a16="http://schemas.microsoft.com/office/drawing/2014/main" val="1218637634"/>
                    </a:ext>
                  </a:extLst>
                </a:gridCol>
                <a:gridCol w="2840503">
                  <a:extLst>
                    <a:ext uri="{9D8B030D-6E8A-4147-A177-3AD203B41FA5}">
                      <a16:colId xmlns:a16="http://schemas.microsoft.com/office/drawing/2014/main" val="422339718"/>
                    </a:ext>
                  </a:extLst>
                </a:gridCol>
                <a:gridCol w="1793414">
                  <a:extLst>
                    <a:ext uri="{9D8B030D-6E8A-4147-A177-3AD203B41FA5}">
                      <a16:colId xmlns:a16="http://schemas.microsoft.com/office/drawing/2014/main" val="589190214"/>
                    </a:ext>
                  </a:extLst>
                </a:gridCol>
              </a:tblGrid>
              <a:tr h="285750">
                <a:tc>
                  <a:txBody>
                    <a:bodyPr/>
                    <a:lstStyle/>
                    <a:p>
                      <a:r>
                        <a:rPr lang="en-US" sz="1400" dirty="0">
                          <a:latin typeface="Arial" panose="020B0604020202020204" pitchFamily="34" charset="0"/>
                          <a:cs typeface="Arial" panose="020B0604020202020204" pitchFamily="34" charset="0"/>
                        </a:rPr>
                        <a:t>Flow Item</a:t>
                      </a: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Delivers</a:t>
                      </a: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Pulled by</a:t>
                      </a: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Description</a:t>
                      </a: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Example Artifacts</a:t>
                      </a: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2707195556"/>
                  </a:ext>
                </a:extLst>
              </a:tr>
              <a:tr h="720090">
                <a:tc>
                  <a:txBody>
                    <a:bodyPr/>
                    <a:lstStyle/>
                    <a:p>
                      <a:r>
                        <a:rPr lang="en-US" sz="1400" dirty="0">
                          <a:latin typeface="Arial" panose="020B0604020202020204" pitchFamily="34" charset="0"/>
                          <a:cs typeface="Arial" panose="020B0604020202020204" pitchFamily="34" charset="0"/>
                        </a:rPr>
                        <a:t>Feature</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New business value</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Customers</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New value added to drive a business result; visible to the customer</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Epic, User Story, Requirement</a:t>
                      </a:r>
                      <a:endParaRPr lang="en-US" sz="1400" b="0" i="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824183375"/>
                  </a:ext>
                </a:extLst>
              </a:tr>
              <a:tr h="502920">
                <a:tc>
                  <a:txBody>
                    <a:bodyPr/>
                    <a:lstStyle/>
                    <a:p>
                      <a:r>
                        <a:rPr lang="en-US" sz="1400" dirty="0">
                          <a:latin typeface="Arial" panose="020B0604020202020204" pitchFamily="34" charset="0"/>
                          <a:cs typeface="Arial" panose="020B0604020202020204" pitchFamily="34" charset="0"/>
                        </a:rPr>
                        <a:t>Defect</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Quality</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Customers</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Fixes for quality problems that affect the customer experience</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Bug, Problem, Incident, Change</a:t>
                      </a:r>
                      <a:endParaRPr lang="en-US" sz="1400" b="0" i="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1942436948"/>
                  </a:ext>
                </a:extLst>
              </a:tr>
              <a:tr h="720090">
                <a:tc>
                  <a:txBody>
                    <a:bodyPr/>
                    <a:lstStyle/>
                    <a:p>
                      <a:r>
                        <a:rPr lang="en-US" sz="1400" dirty="0">
                          <a:latin typeface="Arial" panose="020B0604020202020204" pitchFamily="34" charset="0"/>
                          <a:cs typeface="Arial" panose="020B0604020202020204" pitchFamily="34" charset="0"/>
                        </a:rPr>
                        <a:t>Risk</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Security, Governance, Compliance</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Security and Risk Officers</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Work to address security, privacy and compliance exposures</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Vulnerability, Regulatory Requirement</a:t>
                      </a:r>
                      <a:endParaRPr lang="en-US" sz="1400" b="0" i="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4076912068"/>
                  </a:ext>
                </a:extLst>
              </a:tr>
              <a:tr h="937260">
                <a:tc>
                  <a:txBody>
                    <a:bodyPr/>
                    <a:lstStyle/>
                    <a:p>
                      <a:r>
                        <a:rPr lang="en-US" sz="1400" dirty="0">
                          <a:latin typeface="Arial" panose="020B0604020202020204" pitchFamily="34" charset="0"/>
                          <a:cs typeface="Arial" panose="020B0604020202020204" pitchFamily="34" charset="0"/>
                        </a:rPr>
                        <a:t>Debt</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Removal of impediments to future delivery</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Architects</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Improvement of the software architecture and operational architecture</a:t>
                      </a:r>
                      <a:endParaRPr lang="en-US" sz="1400" b="0" i="0" dirty="0">
                        <a:latin typeface="Arial" panose="020B0604020202020204" pitchFamily="34" charset="0"/>
                        <a:cs typeface="Arial" panose="020B0604020202020204" pitchFamily="34" charset="0"/>
                      </a:endParaRPr>
                    </a:p>
                  </a:txBody>
                  <a:tcPr marL="68580" marR="68580" marT="34290" marB="34290"/>
                </a:tc>
                <a:tc>
                  <a:txBody>
                    <a:bodyPr/>
                    <a:lstStyle/>
                    <a:p>
                      <a:r>
                        <a:rPr lang="en-US" sz="1400" dirty="0">
                          <a:latin typeface="Arial" panose="020B0604020202020204" pitchFamily="34" charset="0"/>
                          <a:cs typeface="Arial" panose="020B0604020202020204" pitchFamily="34" charset="0"/>
                        </a:rPr>
                        <a:t>API addition, refactoring, infrastructure automation</a:t>
                      </a:r>
                      <a:endParaRPr lang="en-US" sz="1400" b="0" i="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2809910758"/>
                  </a:ext>
                </a:extLst>
              </a:tr>
            </a:tbl>
          </a:graphicData>
        </a:graphic>
      </p:graphicFrame>
      <p:sp>
        <p:nvSpPr>
          <p:cNvPr id="6" name="Rectangle 5">
            <a:extLst>
              <a:ext uri="{FF2B5EF4-FFF2-40B4-BE49-F238E27FC236}">
                <a16:creationId xmlns:a16="http://schemas.microsoft.com/office/drawing/2014/main" id="{77B1BBD5-5B0C-6040-BBFB-78BC21087506}"/>
              </a:ext>
            </a:extLst>
          </p:cNvPr>
          <p:cNvSpPr/>
          <p:nvPr/>
        </p:nvSpPr>
        <p:spPr>
          <a:xfrm>
            <a:off x="437333" y="4369700"/>
            <a:ext cx="6861089" cy="230832"/>
          </a:xfrm>
          <a:prstGeom prst="rect">
            <a:avLst/>
          </a:prstGeom>
        </p:spPr>
        <p:txBody>
          <a:bodyPr wrap="square">
            <a:spAutoFit/>
          </a:bodyPr>
          <a:lstStyle/>
          <a:p>
            <a:r>
              <a:rPr lang="en-US" sz="900" b="1" dirty="0">
                <a:solidFill>
                  <a:srgbClr val="002060"/>
                </a:solidFill>
              </a:rPr>
              <a:t>Project to Product (Mik Kersten) </a:t>
            </a:r>
            <a:r>
              <a:rPr lang="en-US" sz="900" b="1" u="sng" dirty="0">
                <a:solidFill>
                  <a:srgbClr val="002060"/>
                </a:solidFill>
                <a:hlinkClick r:id="rId3">
                  <a:extLst>
                    <a:ext uri="{A12FA001-AC4F-418D-AE19-62706E023703}">
                      <ahyp:hlinkClr xmlns:ahyp="http://schemas.microsoft.com/office/drawing/2018/hyperlinkcolor" val="tx"/>
                    </a:ext>
                  </a:extLst>
                </a:hlinkClick>
              </a:rPr>
              <a:t>https://itrevolution.com/book/project-to-product/</a:t>
            </a:r>
            <a:endParaRPr lang="en-US" sz="900" b="1" dirty="0">
              <a:solidFill>
                <a:srgbClr val="002060"/>
              </a:solidFill>
            </a:endParaRPr>
          </a:p>
        </p:txBody>
      </p:sp>
    </p:spTree>
    <p:extLst>
      <p:ext uri="{BB962C8B-B14F-4D97-AF65-F5344CB8AC3E}">
        <p14:creationId xmlns:p14="http://schemas.microsoft.com/office/powerpoint/2010/main" val="3555277499"/>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3" name="Text Placeholder 2">
            <a:extLst>
              <a:ext uri="{FF2B5EF4-FFF2-40B4-BE49-F238E27FC236}">
                <a16:creationId xmlns:a16="http://schemas.microsoft.com/office/drawing/2014/main" id="{38BB7710-C2C4-6047-A44A-6E040B47F224}"/>
              </a:ext>
            </a:extLst>
          </p:cNvPr>
          <p:cNvSpPr>
            <a:spLocks noGrp="1"/>
          </p:cNvSpPr>
          <p:nvPr>
            <p:ph type="body" sz="quarter" idx="11"/>
          </p:nvPr>
        </p:nvSpPr>
        <p:spPr/>
        <p:txBody>
          <a:bodyPr/>
          <a:lstStyle/>
          <a:p>
            <a:r>
              <a:rPr lang="en-US" dirty="0"/>
              <a:t>Core Flow Metrics</a:t>
            </a:r>
          </a:p>
        </p:txBody>
      </p:sp>
      <p:grpSp>
        <p:nvGrpSpPr>
          <p:cNvPr id="296" name="Google Shape;296;p51"/>
          <p:cNvGrpSpPr/>
          <p:nvPr/>
        </p:nvGrpSpPr>
        <p:grpSpPr>
          <a:xfrm>
            <a:off x="509107" y="1216846"/>
            <a:ext cx="2699366" cy="1498488"/>
            <a:chOff x="437666" y="1138262"/>
            <a:chExt cx="2699366" cy="1498488"/>
          </a:xfrm>
        </p:grpSpPr>
        <p:sp>
          <p:nvSpPr>
            <p:cNvPr id="297" name="Google Shape;297;p51"/>
            <p:cNvSpPr/>
            <p:nvPr/>
          </p:nvSpPr>
          <p:spPr>
            <a:xfrm>
              <a:off x="627600" y="1353050"/>
              <a:ext cx="2474400" cy="1283700"/>
            </a:xfrm>
            <a:prstGeom prst="rect">
              <a:avLst/>
            </a:prstGeom>
            <a:solidFill>
              <a:srgbClr val="F3F3F3"/>
            </a:solidFill>
            <a:ln>
              <a:noFill/>
            </a:ln>
          </p:spPr>
          <p:txBody>
            <a:bodyPr spcFirstLastPara="1" wrap="square" lIns="91425" tIns="91425" rIns="91425" bIns="91425" anchor="ctr" anchorCtr="0">
              <a:noAutofit/>
            </a:bodyPr>
            <a:lstStyle/>
            <a:p>
              <a:endParaRPr dirty="0"/>
            </a:p>
          </p:txBody>
        </p:sp>
        <p:grpSp>
          <p:nvGrpSpPr>
            <p:cNvPr id="298" name="Google Shape;298;p51"/>
            <p:cNvGrpSpPr/>
            <p:nvPr/>
          </p:nvGrpSpPr>
          <p:grpSpPr>
            <a:xfrm>
              <a:off x="437666" y="1138262"/>
              <a:ext cx="412718" cy="412718"/>
              <a:chOff x="423275" y="1942225"/>
              <a:chExt cx="663000" cy="663000"/>
            </a:xfrm>
          </p:grpSpPr>
          <p:sp>
            <p:nvSpPr>
              <p:cNvPr id="299" name="Google Shape;299;p51"/>
              <p:cNvSpPr/>
              <p:nvPr/>
            </p:nvSpPr>
            <p:spPr>
              <a:xfrm>
                <a:off x="423275" y="1942225"/>
                <a:ext cx="663000" cy="663000"/>
              </a:xfrm>
              <a:prstGeom prst="rect">
                <a:avLst/>
              </a:prstGeom>
              <a:solidFill>
                <a:schemeClr val="accent1"/>
              </a:solidFill>
              <a:ln>
                <a:noFill/>
              </a:ln>
            </p:spPr>
            <p:txBody>
              <a:bodyPr spcFirstLastPara="1" wrap="square" lIns="91425" tIns="91425" rIns="91425" bIns="91425" anchor="ctr" anchorCtr="0">
                <a:noAutofit/>
              </a:bodyPr>
              <a:lstStyle/>
              <a:p>
                <a:endParaRPr dirty="0"/>
              </a:p>
            </p:txBody>
          </p:sp>
          <p:pic>
            <p:nvPicPr>
              <p:cNvPr id="300" name="Google Shape;300;p51"/>
              <p:cNvPicPr preferRelativeResize="0"/>
              <p:nvPr/>
            </p:nvPicPr>
            <p:blipFill>
              <a:blip r:embed="rId3">
                <a:alphaModFix/>
              </a:blip>
              <a:stretch>
                <a:fillRect/>
              </a:stretch>
            </p:blipFill>
            <p:spPr>
              <a:xfrm>
                <a:off x="561400" y="2090225"/>
                <a:ext cx="386750" cy="367000"/>
              </a:xfrm>
              <a:prstGeom prst="rect">
                <a:avLst/>
              </a:prstGeom>
              <a:noFill/>
              <a:ln>
                <a:noFill/>
              </a:ln>
            </p:spPr>
          </p:pic>
        </p:grpSp>
        <p:sp>
          <p:nvSpPr>
            <p:cNvPr id="301" name="Google Shape;301;p51"/>
            <p:cNvSpPr txBox="1"/>
            <p:nvPr/>
          </p:nvSpPr>
          <p:spPr>
            <a:xfrm>
              <a:off x="656435" y="1637439"/>
              <a:ext cx="2480597" cy="665450"/>
            </a:xfrm>
            <a:prstGeom prst="rect">
              <a:avLst/>
            </a:prstGeom>
            <a:noFill/>
            <a:ln>
              <a:noFill/>
            </a:ln>
          </p:spPr>
          <p:txBody>
            <a:bodyPr spcFirstLastPara="1" wrap="square" lIns="91425" tIns="91425" rIns="91425" bIns="91425" anchor="ctr" anchorCtr="0">
              <a:noAutofit/>
            </a:bodyPr>
            <a:lstStyle/>
            <a:p>
              <a:pPr>
                <a:lnSpc>
                  <a:spcPct val="115000"/>
                </a:lnSpc>
              </a:pPr>
              <a:r>
                <a:rPr lang="en-US" sz="1200" dirty="0">
                  <a:solidFill>
                    <a:srgbClr val="3E3D3E"/>
                  </a:solidFill>
                </a:rPr>
                <a:t>How much value are customers getting per quarter?  </a:t>
              </a:r>
              <a:endParaRPr sz="900" dirty="0">
                <a:solidFill>
                  <a:srgbClr val="3E3D3E"/>
                </a:solidFill>
              </a:endParaRPr>
            </a:p>
            <a:p>
              <a:pPr>
                <a:lnSpc>
                  <a:spcPct val="115000"/>
                </a:lnSpc>
              </a:pPr>
              <a:endParaRPr sz="900" dirty="0">
                <a:solidFill>
                  <a:srgbClr val="3E3D3E"/>
                </a:solidFill>
              </a:endParaRPr>
            </a:p>
          </p:txBody>
        </p:sp>
      </p:grpSp>
      <p:grpSp>
        <p:nvGrpSpPr>
          <p:cNvPr id="302" name="Google Shape;302;p51"/>
          <p:cNvGrpSpPr/>
          <p:nvPr/>
        </p:nvGrpSpPr>
        <p:grpSpPr>
          <a:xfrm>
            <a:off x="3291349" y="1216835"/>
            <a:ext cx="2680760" cy="1538954"/>
            <a:chOff x="3291349" y="1138250"/>
            <a:chExt cx="2680759" cy="1538955"/>
          </a:xfrm>
        </p:grpSpPr>
        <p:sp>
          <p:nvSpPr>
            <p:cNvPr id="303" name="Google Shape;303;p51"/>
            <p:cNvSpPr/>
            <p:nvPr/>
          </p:nvSpPr>
          <p:spPr>
            <a:xfrm>
              <a:off x="3497708" y="1393505"/>
              <a:ext cx="2474400" cy="1283700"/>
            </a:xfrm>
            <a:prstGeom prst="rect">
              <a:avLst/>
            </a:prstGeom>
            <a:solidFill>
              <a:srgbClr val="F3F3F3"/>
            </a:solidFill>
            <a:ln>
              <a:noFill/>
            </a:ln>
          </p:spPr>
          <p:txBody>
            <a:bodyPr spcFirstLastPara="1" wrap="square" lIns="91425" tIns="91425" rIns="91425" bIns="91425" anchor="ctr" anchorCtr="0">
              <a:noAutofit/>
            </a:bodyPr>
            <a:lstStyle/>
            <a:p>
              <a:endParaRPr dirty="0"/>
            </a:p>
          </p:txBody>
        </p:sp>
        <p:grpSp>
          <p:nvGrpSpPr>
            <p:cNvPr id="304" name="Google Shape;304;p51"/>
            <p:cNvGrpSpPr/>
            <p:nvPr/>
          </p:nvGrpSpPr>
          <p:grpSpPr>
            <a:xfrm>
              <a:off x="3291349" y="1138250"/>
              <a:ext cx="412718" cy="412717"/>
              <a:chOff x="423275" y="2731350"/>
              <a:chExt cx="663000" cy="663000"/>
            </a:xfrm>
          </p:grpSpPr>
          <p:sp>
            <p:nvSpPr>
              <p:cNvPr id="305" name="Google Shape;305;p51"/>
              <p:cNvSpPr/>
              <p:nvPr/>
            </p:nvSpPr>
            <p:spPr>
              <a:xfrm>
                <a:off x="423275" y="2731350"/>
                <a:ext cx="663000" cy="663000"/>
              </a:xfrm>
              <a:prstGeom prst="rect">
                <a:avLst/>
              </a:prstGeom>
              <a:solidFill>
                <a:schemeClr val="accent1"/>
              </a:solidFill>
              <a:ln>
                <a:noFill/>
              </a:ln>
            </p:spPr>
            <p:txBody>
              <a:bodyPr spcFirstLastPara="1" wrap="square" lIns="91425" tIns="91425" rIns="91425" bIns="91425" anchor="ctr" anchorCtr="0">
                <a:noAutofit/>
              </a:bodyPr>
              <a:lstStyle/>
              <a:p>
                <a:endParaRPr dirty="0"/>
              </a:p>
            </p:txBody>
          </p:sp>
          <p:pic>
            <p:nvPicPr>
              <p:cNvPr id="306" name="Google Shape;306;p51"/>
              <p:cNvPicPr preferRelativeResize="0"/>
              <p:nvPr/>
            </p:nvPicPr>
            <p:blipFill>
              <a:blip r:embed="rId4">
                <a:alphaModFix/>
              </a:blip>
              <a:stretch>
                <a:fillRect/>
              </a:stretch>
            </p:blipFill>
            <p:spPr>
              <a:xfrm>
                <a:off x="496925" y="2936117"/>
                <a:ext cx="515701" cy="253467"/>
              </a:xfrm>
              <a:prstGeom prst="rect">
                <a:avLst/>
              </a:prstGeom>
              <a:noFill/>
              <a:ln>
                <a:noFill/>
              </a:ln>
            </p:spPr>
          </p:pic>
        </p:grpSp>
        <p:sp>
          <p:nvSpPr>
            <p:cNvPr id="307" name="Google Shape;307;p51"/>
            <p:cNvSpPr txBox="1"/>
            <p:nvPr/>
          </p:nvSpPr>
          <p:spPr>
            <a:xfrm>
              <a:off x="3491500" y="1637438"/>
              <a:ext cx="2474400" cy="555300"/>
            </a:xfrm>
            <a:prstGeom prst="rect">
              <a:avLst/>
            </a:prstGeom>
            <a:noFill/>
            <a:ln>
              <a:noFill/>
            </a:ln>
          </p:spPr>
          <p:txBody>
            <a:bodyPr spcFirstLastPara="1" wrap="square" lIns="91425" tIns="91425" rIns="91425" bIns="91425" anchor="ctr" anchorCtr="0">
              <a:noAutofit/>
            </a:bodyPr>
            <a:lstStyle/>
            <a:p>
              <a:pPr>
                <a:lnSpc>
                  <a:spcPct val="115000"/>
                </a:lnSpc>
              </a:pPr>
              <a:r>
                <a:rPr lang="en-US" sz="1200" dirty="0">
                  <a:solidFill>
                    <a:srgbClr val="3E3D3E"/>
                  </a:solidFill>
                </a:rPr>
                <a:t>Do we spend more time waiting on work than actually doing work?</a:t>
              </a:r>
              <a:endParaRPr sz="1200" dirty="0">
                <a:solidFill>
                  <a:srgbClr val="3E3D3E"/>
                </a:solidFill>
              </a:endParaRPr>
            </a:p>
          </p:txBody>
        </p:sp>
      </p:grpSp>
      <p:grpSp>
        <p:nvGrpSpPr>
          <p:cNvPr id="308" name="Google Shape;308;p51"/>
          <p:cNvGrpSpPr/>
          <p:nvPr/>
        </p:nvGrpSpPr>
        <p:grpSpPr>
          <a:xfrm>
            <a:off x="6109314" y="1216837"/>
            <a:ext cx="2655942" cy="1498498"/>
            <a:chOff x="6145033" y="1138252"/>
            <a:chExt cx="2655942" cy="1498498"/>
          </a:xfrm>
        </p:grpSpPr>
        <p:sp>
          <p:nvSpPr>
            <p:cNvPr id="309" name="Google Shape;309;p51"/>
            <p:cNvSpPr/>
            <p:nvPr/>
          </p:nvSpPr>
          <p:spPr>
            <a:xfrm>
              <a:off x="6326575" y="1353050"/>
              <a:ext cx="2474400" cy="1283700"/>
            </a:xfrm>
            <a:prstGeom prst="rect">
              <a:avLst/>
            </a:prstGeom>
            <a:solidFill>
              <a:srgbClr val="F3F3F3"/>
            </a:solidFill>
            <a:ln>
              <a:noFill/>
            </a:ln>
          </p:spPr>
          <p:txBody>
            <a:bodyPr spcFirstLastPara="1" wrap="square" lIns="91425" tIns="91425" rIns="91425" bIns="91425" anchor="ctr" anchorCtr="0">
              <a:noAutofit/>
            </a:bodyPr>
            <a:lstStyle/>
            <a:p>
              <a:endParaRPr dirty="0"/>
            </a:p>
          </p:txBody>
        </p:sp>
        <p:grpSp>
          <p:nvGrpSpPr>
            <p:cNvPr id="310" name="Google Shape;310;p51"/>
            <p:cNvGrpSpPr/>
            <p:nvPr/>
          </p:nvGrpSpPr>
          <p:grpSpPr>
            <a:xfrm>
              <a:off x="6145033" y="1138252"/>
              <a:ext cx="412718" cy="412718"/>
              <a:chOff x="423275" y="1138375"/>
              <a:chExt cx="663000" cy="663000"/>
            </a:xfrm>
          </p:grpSpPr>
          <p:sp>
            <p:nvSpPr>
              <p:cNvPr id="311" name="Google Shape;311;p51"/>
              <p:cNvSpPr/>
              <p:nvPr/>
            </p:nvSpPr>
            <p:spPr>
              <a:xfrm>
                <a:off x="423275" y="1138375"/>
                <a:ext cx="663000" cy="663000"/>
              </a:xfrm>
              <a:prstGeom prst="rect">
                <a:avLst/>
              </a:prstGeom>
              <a:solidFill>
                <a:schemeClr val="accent1"/>
              </a:solidFill>
              <a:ln>
                <a:noFill/>
              </a:ln>
            </p:spPr>
            <p:txBody>
              <a:bodyPr spcFirstLastPara="1" wrap="square" lIns="91425" tIns="91425" rIns="91425" bIns="91425" anchor="ctr" anchorCtr="0">
                <a:noAutofit/>
              </a:bodyPr>
              <a:lstStyle/>
              <a:p>
                <a:endParaRPr dirty="0"/>
              </a:p>
            </p:txBody>
          </p:sp>
          <p:pic>
            <p:nvPicPr>
              <p:cNvPr id="312" name="Google Shape;312;p51"/>
              <p:cNvPicPr preferRelativeResize="0"/>
              <p:nvPr/>
            </p:nvPicPr>
            <p:blipFill>
              <a:blip r:embed="rId5">
                <a:alphaModFix/>
              </a:blip>
              <a:stretch>
                <a:fillRect/>
              </a:stretch>
            </p:blipFill>
            <p:spPr>
              <a:xfrm>
                <a:off x="521465" y="1266899"/>
                <a:ext cx="466621" cy="405950"/>
              </a:xfrm>
              <a:prstGeom prst="rect">
                <a:avLst/>
              </a:prstGeom>
              <a:noFill/>
              <a:ln>
                <a:noFill/>
              </a:ln>
            </p:spPr>
          </p:pic>
        </p:grpSp>
        <p:sp>
          <p:nvSpPr>
            <p:cNvPr id="313" name="Google Shape;313;p51"/>
            <p:cNvSpPr txBox="1"/>
            <p:nvPr/>
          </p:nvSpPr>
          <p:spPr>
            <a:xfrm>
              <a:off x="6326575" y="1778979"/>
              <a:ext cx="2474400" cy="555300"/>
            </a:xfrm>
            <a:prstGeom prst="rect">
              <a:avLst/>
            </a:prstGeom>
            <a:noFill/>
            <a:ln>
              <a:noFill/>
            </a:ln>
          </p:spPr>
          <p:txBody>
            <a:bodyPr spcFirstLastPara="1" wrap="square" lIns="91425" tIns="91425" rIns="91425" bIns="91425" anchor="ctr" anchorCtr="0">
              <a:noAutofit/>
            </a:bodyPr>
            <a:lstStyle/>
            <a:p>
              <a:pPr>
                <a:lnSpc>
                  <a:spcPct val="115000"/>
                </a:lnSpc>
              </a:pPr>
              <a:r>
                <a:rPr lang="en-US" sz="1200" dirty="0">
                  <a:solidFill>
                    <a:srgbClr val="3E3D3E"/>
                  </a:solidFill>
                </a:rPr>
                <a:t>How long from request to release does it take for my teams to release a feature?</a:t>
              </a:r>
              <a:endParaRPr sz="1200" dirty="0">
                <a:solidFill>
                  <a:srgbClr val="3E3D3E"/>
                </a:solidFill>
              </a:endParaRPr>
            </a:p>
            <a:p>
              <a:pPr>
                <a:lnSpc>
                  <a:spcPct val="115000"/>
                </a:lnSpc>
              </a:pPr>
              <a:endParaRPr sz="900" dirty="0">
                <a:solidFill>
                  <a:srgbClr val="3E3D3E"/>
                </a:solidFill>
              </a:endParaRPr>
            </a:p>
          </p:txBody>
        </p:sp>
      </p:grpSp>
      <p:grpSp>
        <p:nvGrpSpPr>
          <p:cNvPr id="314" name="Google Shape;314;p51"/>
          <p:cNvGrpSpPr/>
          <p:nvPr/>
        </p:nvGrpSpPr>
        <p:grpSpPr>
          <a:xfrm>
            <a:off x="509107" y="3109168"/>
            <a:ext cx="2658971" cy="1487152"/>
            <a:chOff x="2044504" y="2832659"/>
            <a:chExt cx="2658971" cy="1487152"/>
          </a:xfrm>
        </p:grpSpPr>
        <p:sp>
          <p:nvSpPr>
            <p:cNvPr id="315" name="Google Shape;315;p51"/>
            <p:cNvSpPr/>
            <p:nvPr/>
          </p:nvSpPr>
          <p:spPr>
            <a:xfrm>
              <a:off x="2229075" y="3036111"/>
              <a:ext cx="2474400" cy="1283700"/>
            </a:xfrm>
            <a:prstGeom prst="rect">
              <a:avLst/>
            </a:prstGeom>
            <a:solidFill>
              <a:srgbClr val="F3F3F3"/>
            </a:solidFill>
            <a:ln>
              <a:noFill/>
            </a:ln>
          </p:spPr>
          <p:txBody>
            <a:bodyPr spcFirstLastPara="1" wrap="square" lIns="91425" tIns="91425" rIns="91425" bIns="91425" anchor="ctr" anchorCtr="0">
              <a:noAutofit/>
            </a:bodyPr>
            <a:lstStyle/>
            <a:p>
              <a:endParaRPr dirty="0"/>
            </a:p>
          </p:txBody>
        </p:sp>
        <p:grpSp>
          <p:nvGrpSpPr>
            <p:cNvPr id="316" name="Google Shape;316;p51"/>
            <p:cNvGrpSpPr/>
            <p:nvPr/>
          </p:nvGrpSpPr>
          <p:grpSpPr>
            <a:xfrm>
              <a:off x="2044504" y="2832659"/>
              <a:ext cx="412717" cy="412717"/>
              <a:chOff x="423275" y="3535200"/>
              <a:chExt cx="663000" cy="663000"/>
            </a:xfrm>
          </p:grpSpPr>
          <p:sp>
            <p:nvSpPr>
              <p:cNvPr id="317" name="Google Shape;317;p51"/>
              <p:cNvSpPr/>
              <p:nvPr/>
            </p:nvSpPr>
            <p:spPr>
              <a:xfrm>
                <a:off x="423275" y="3535200"/>
                <a:ext cx="663000" cy="663000"/>
              </a:xfrm>
              <a:prstGeom prst="rect">
                <a:avLst/>
              </a:prstGeom>
              <a:solidFill>
                <a:schemeClr val="accent1"/>
              </a:solidFill>
              <a:ln>
                <a:noFill/>
              </a:ln>
            </p:spPr>
            <p:txBody>
              <a:bodyPr spcFirstLastPara="1" wrap="square" lIns="91425" tIns="91425" rIns="91425" bIns="91425" anchor="ctr" anchorCtr="0">
                <a:noAutofit/>
              </a:bodyPr>
              <a:lstStyle/>
              <a:p>
                <a:endParaRPr dirty="0"/>
              </a:p>
            </p:txBody>
          </p:sp>
          <p:pic>
            <p:nvPicPr>
              <p:cNvPr id="318" name="Google Shape;318;p51"/>
              <p:cNvPicPr preferRelativeResize="0"/>
              <p:nvPr/>
            </p:nvPicPr>
            <p:blipFill>
              <a:blip r:embed="rId6">
                <a:alphaModFix/>
              </a:blip>
              <a:stretch>
                <a:fillRect/>
              </a:stretch>
            </p:blipFill>
            <p:spPr>
              <a:xfrm>
                <a:off x="561400" y="3702754"/>
                <a:ext cx="386750" cy="332065"/>
              </a:xfrm>
              <a:prstGeom prst="rect">
                <a:avLst/>
              </a:prstGeom>
              <a:noFill/>
              <a:ln>
                <a:noFill/>
              </a:ln>
            </p:spPr>
          </p:pic>
        </p:grpSp>
        <p:sp>
          <p:nvSpPr>
            <p:cNvPr id="319" name="Google Shape;319;p51"/>
            <p:cNvSpPr txBox="1"/>
            <p:nvPr/>
          </p:nvSpPr>
          <p:spPr>
            <a:xfrm>
              <a:off x="2229063" y="3306918"/>
              <a:ext cx="2474400" cy="555300"/>
            </a:xfrm>
            <a:prstGeom prst="rect">
              <a:avLst/>
            </a:prstGeom>
            <a:noFill/>
            <a:ln>
              <a:noFill/>
            </a:ln>
          </p:spPr>
          <p:txBody>
            <a:bodyPr spcFirstLastPara="1" wrap="square" lIns="91425" tIns="91425" rIns="91425" bIns="91425" anchor="ctr" anchorCtr="0">
              <a:noAutofit/>
            </a:bodyPr>
            <a:lstStyle/>
            <a:p>
              <a:pPr>
                <a:lnSpc>
                  <a:spcPct val="115000"/>
                </a:lnSpc>
              </a:pPr>
              <a:r>
                <a:rPr lang="en-US" sz="1200" dirty="0">
                  <a:solidFill>
                    <a:srgbClr val="3E3D3E"/>
                  </a:solidFill>
                </a:rPr>
                <a:t>Are my teams thrashing because of too much WIP?</a:t>
              </a:r>
              <a:endParaRPr sz="1200" dirty="0"/>
            </a:p>
          </p:txBody>
        </p:sp>
      </p:grpSp>
      <p:grpSp>
        <p:nvGrpSpPr>
          <p:cNvPr id="320" name="Google Shape;320;p51"/>
          <p:cNvGrpSpPr/>
          <p:nvPr/>
        </p:nvGrpSpPr>
        <p:grpSpPr>
          <a:xfrm>
            <a:off x="3268285" y="3109168"/>
            <a:ext cx="2683200" cy="1487158"/>
            <a:chOff x="4905400" y="2832653"/>
            <a:chExt cx="2683200" cy="1487158"/>
          </a:xfrm>
        </p:grpSpPr>
        <p:sp>
          <p:nvSpPr>
            <p:cNvPr id="321" name="Google Shape;321;p51"/>
            <p:cNvSpPr/>
            <p:nvPr/>
          </p:nvSpPr>
          <p:spPr>
            <a:xfrm>
              <a:off x="5114188" y="3036111"/>
              <a:ext cx="2474400" cy="1283700"/>
            </a:xfrm>
            <a:prstGeom prst="rect">
              <a:avLst/>
            </a:prstGeom>
            <a:solidFill>
              <a:srgbClr val="F3F3F3"/>
            </a:solidFill>
            <a:ln>
              <a:noFill/>
            </a:ln>
          </p:spPr>
          <p:txBody>
            <a:bodyPr spcFirstLastPara="1" wrap="square" lIns="91425" tIns="91425" rIns="91425" bIns="91425" anchor="ctr" anchorCtr="0">
              <a:noAutofit/>
            </a:bodyPr>
            <a:lstStyle/>
            <a:p>
              <a:endParaRPr dirty="0"/>
            </a:p>
          </p:txBody>
        </p:sp>
        <p:grpSp>
          <p:nvGrpSpPr>
            <p:cNvPr id="322" name="Google Shape;322;p51"/>
            <p:cNvGrpSpPr/>
            <p:nvPr/>
          </p:nvGrpSpPr>
          <p:grpSpPr>
            <a:xfrm>
              <a:off x="4905400" y="2832653"/>
              <a:ext cx="412806" cy="412806"/>
              <a:chOff x="423266" y="3522771"/>
              <a:chExt cx="481800" cy="481800"/>
            </a:xfrm>
          </p:grpSpPr>
          <p:sp>
            <p:nvSpPr>
              <p:cNvPr id="323" name="Google Shape;323;p51"/>
              <p:cNvSpPr/>
              <p:nvPr/>
            </p:nvSpPr>
            <p:spPr>
              <a:xfrm>
                <a:off x="423266" y="3522771"/>
                <a:ext cx="481800" cy="481800"/>
              </a:xfrm>
              <a:prstGeom prst="rect">
                <a:avLst/>
              </a:prstGeom>
              <a:solidFill>
                <a:schemeClr val="accent1"/>
              </a:solidFill>
              <a:ln>
                <a:noFill/>
              </a:ln>
            </p:spPr>
            <p:txBody>
              <a:bodyPr spcFirstLastPara="1" wrap="square" lIns="91425" tIns="91425" rIns="91425" bIns="91425" anchor="ctr" anchorCtr="0">
                <a:noAutofit/>
              </a:bodyPr>
              <a:lstStyle/>
              <a:p>
                <a:endParaRPr dirty="0"/>
              </a:p>
            </p:txBody>
          </p:sp>
          <p:pic>
            <p:nvPicPr>
              <p:cNvPr id="324" name="Google Shape;324;p51"/>
              <p:cNvPicPr preferRelativeResize="0"/>
              <p:nvPr/>
            </p:nvPicPr>
            <p:blipFill>
              <a:blip r:embed="rId7">
                <a:extLst>
                  <a:ext uri="{28A0092B-C50C-407E-A947-70E740481C1C}">
                    <a14:useLocalDpi xmlns:a14="http://schemas.microsoft.com/office/drawing/2010/main" val="0"/>
                  </a:ext>
                </a:extLst>
              </a:blip>
              <a:stretch>
                <a:fillRect/>
              </a:stretch>
            </p:blipFill>
            <p:spPr>
              <a:xfrm>
                <a:off x="522929" y="3640844"/>
                <a:ext cx="282404" cy="245570"/>
              </a:xfrm>
              <a:prstGeom prst="rect">
                <a:avLst/>
              </a:prstGeom>
              <a:noFill/>
              <a:ln>
                <a:noFill/>
              </a:ln>
            </p:spPr>
          </p:pic>
        </p:grpSp>
        <p:sp>
          <p:nvSpPr>
            <p:cNvPr id="325" name="Google Shape;325;p51"/>
            <p:cNvSpPr txBox="1"/>
            <p:nvPr/>
          </p:nvSpPr>
          <p:spPr>
            <a:xfrm>
              <a:off x="5114200" y="3486855"/>
              <a:ext cx="2474400" cy="555300"/>
            </a:xfrm>
            <a:prstGeom prst="rect">
              <a:avLst/>
            </a:prstGeom>
            <a:noFill/>
            <a:ln>
              <a:noFill/>
            </a:ln>
          </p:spPr>
          <p:txBody>
            <a:bodyPr spcFirstLastPara="1" wrap="square" lIns="91425" tIns="91425" rIns="91425" bIns="91425" anchor="ctr" anchorCtr="0">
              <a:noAutofit/>
            </a:bodyPr>
            <a:lstStyle/>
            <a:p>
              <a:pPr>
                <a:lnSpc>
                  <a:spcPct val="115000"/>
                </a:lnSpc>
              </a:pPr>
              <a:r>
                <a:rPr lang="en-US" sz="1200" dirty="0">
                  <a:solidFill>
                    <a:srgbClr val="3E3D3E"/>
                  </a:solidFill>
                </a:rPr>
                <a:t>Am I allocating the right capacity towards features vs. risks vs. defects vs. debt?</a:t>
              </a:r>
              <a:endParaRPr sz="1200" dirty="0">
                <a:solidFill>
                  <a:srgbClr val="3E3D3E"/>
                </a:solidFill>
              </a:endParaRPr>
            </a:p>
            <a:p>
              <a:pPr>
                <a:lnSpc>
                  <a:spcPct val="115000"/>
                </a:lnSpc>
              </a:pPr>
              <a:endParaRPr sz="900" dirty="0">
                <a:solidFill>
                  <a:srgbClr val="3E3D3E"/>
                </a:solidFill>
              </a:endParaRPr>
            </a:p>
          </p:txBody>
        </p:sp>
      </p:grpSp>
      <p:sp>
        <p:nvSpPr>
          <p:cNvPr id="326" name="Google Shape;326;p51"/>
          <p:cNvSpPr txBox="1"/>
          <p:nvPr/>
        </p:nvSpPr>
        <p:spPr>
          <a:xfrm>
            <a:off x="699038" y="2357259"/>
            <a:ext cx="2474400" cy="334500"/>
          </a:xfrm>
          <a:prstGeom prst="rect">
            <a:avLst/>
          </a:prstGeom>
          <a:noFill/>
          <a:ln>
            <a:noFill/>
          </a:ln>
        </p:spPr>
        <p:txBody>
          <a:bodyPr spcFirstLastPara="1" wrap="square" lIns="91425" tIns="91425" rIns="91425" bIns="91425" anchor="ctr" anchorCtr="0">
            <a:noAutofit/>
          </a:bodyPr>
          <a:lstStyle>
            <a:defPPr>
              <a:defRPr lang="en-US"/>
            </a:defPPr>
            <a:lvl1pPr>
              <a:lnSpc>
                <a:spcPct val="150000"/>
              </a:lnSpc>
              <a:defRPr sz="1600" b="1">
                <a:solidFill>
                  <a:schemeClr val="dk2"/>
                </a:solidFill>
                <a:latin typeface="Arial" panose="020B0604020202020204" pitchFamily="34" charset="0"/>
                <a:ea typeface="Raleway"/>
                <a:cs typeface="Arial" panose="020B0604020202020204" pitchFamily="34" charset="0"/>
              </a:defRPr>
            </a:lvl1pPr>
          </a:lstStyle>
          <a:p>
            <a:r>
              <a:rPr lang="en-US" dirty="0">
                <a:sym typeface="Raleway"/>
              </a:rPr>
              <a:t>Flow Velocity</a:t>
            </a:r>
            <a:endParaRPr dirty="0">
              <a:sym typeface="Raleway"/>
            </a:endParaRPr>
          </a:p>
        </p:txBody>
      </p:sp>
      <p:sp>
        <p:nvSpPr>
          <p:cNvPr id="327" name="Google Shape;327;p51"/>
          <p:cNvSpPr txBox="1"/>
          <p:nvPr/>
        </p:nvSpPr>
        <p:spPr>
          <a:xfrm>
            <a:off x="3477085" y="2357259"/>
            <a:ext cx="2474400" cy="334500"/>
          </a:xfrm>
          <a:prstGeom prst="rect">
            <a:avLst/>
          </a:prstGeom>
          <a:noFill/>
          <a:ln>
            <a:noFill/>
          </a:ln>
        </p:spPr>
        <p:txBody>
          <a:bodyPr spcFirstLastPara="1" wrap="square" lIns="91425" tIns="91425" rIns="91425" bIns="91425" anchor="ctr" anchorCtr="0">
            <a:noAutofit/>
          </a:bodyPr>
          <a:lstStyle/>
          <a:p>
            <a:pPr>
              <a:lnSpc>
                <a:spcPct val="150000"/>
              </a:lnSpc>
            </a:pPr>
            <a:r>
              <a:rPr lang="en-US" sz="1600" b="1" dirty="0">
                <a:solidFill>
                  <a:schemeClr val="dk2"/>
                </a:solidFill>
                <a:latin typeface="Arial" panose="020B0604020202020204" pitchFamily="34" charset="0"/>
                <a:ea typeface="Raleway"/>
                <a:cs typeface="Arial" panose="020B0604020202020204" pitchFamily="34" charset="0"/>
                <a:sym typeface="Raleway"/>
              </a:rPr>
              <a:t>Flow Efficiency</a:t>
            </a:r>
            <a:endParaRPr sz="1600" b="1" dirty="0">
              <a:solidFill>
                <a:schemeClr val="dk2"/>
              </a:solidFill>
              <a:latin typeface="Arial" panose="020B0604020202020204" pitchFamily="34" charset="0"/>
              <a:ea typeface="Raleway"/>
              <a:cs typeface="Arial" panose="020B0604020202020204" pitchFamily="34" charset="0"/>
              <a:sym typeface="Raleway"/>
            </a:endParaRPr>
          </a:p>
        </p:txBody>
      </p:sp>
      <p:sp>
        <p:nvSpPr>
          <p:cNvPr id="328" name="Google Shape;328;p51"/>
          <p:cNvSpPr txBox="1"/>
          <p:nvPr/>
        </p:nvSpPr>
        <p:spPr>
          <a:xfrm>
            <a:off x="6290841" y="2357259"/>
            <a:ext cx="2474400" cy="334500"/>
          </a:xfrm>
          <a:prstGeom prst="rect">
            <a:avLst/>
          </a:prstGeom>
          <a:noFill/>
          <a:ln>
            <a:noFill/>
          </a:ln>
        </p:spPr>
        <p:txBody>
          <a:bodyPr spcFirstLastPara="1" wrap="square" lIns="91425" tIns="91425" rIns="91425" bIns="91425" anchor="ctr" anchorCtr="0">
            <a:noAutofit/>
          </a:bodyPr>
          <a:lstStyle>
            <a:defPPr>
              <a:defRPr lang="en-US"/>
            </a:defPPr>
            <a:lvl1pPr>
              <a:lnSpc>
                <a:spcPct val="150000"/>
              </a:lnSpc>
              <a:defRPr sz="1600" b="1">
                <a:solidFill>
                  <a:schemeClr val="dk2"/>
                </a:solidFill>
                <a:latin typeface="Arial" panose="020B0604020202020204" pitchFamily="34" charset="0"/>
                <a:ea typeface="Raleway"/>
                <a:cs typeface="Arial" panose="020B0604020202020204" pitchFamily="34" charset="0"/>
              </a:defRPr>
            </a:lvl1pPr>
          </a:lstStyle>
          <a:p>
            <a:r>
              <a:rPr lang="en-US" dirty="0">
                <a:sym typeface="Raleway"/>
              </a:rPr>
              <a:t>Flow Time</a:t>
            </a:r>
            <a:endParaRPr dirty="0">
              <a:sym typeface="Raleway"/>
            </a:endParaRPr>
          </a:p>
        </p:txBody>
      </p:sp>
      <p:sp>
        <p:nvSpPr>
          <p:cNvPr id="329" name="Google Shape;329;p51"/>
          <p:cNvSpPr txBox="1"/>
          <p:nvPr/>
        </p:nvSpPr>
        <p:spPr>
          <a:xfrm>
            <a:off x="693675" y="4261808"/>
            <a:ext cx="2474400" cy="334500"/>
          </a:xfrm>
          <a:prstGeom prst="rect">
            <a:avLst/>
          </a:prstGeom>
          <a:noFill/>
          <a:ln>
            <a:noFill/>
          </a:ln>
        </p:spPr>
        <p:txBody>
          <a:bodyPr spcFirstLastPara="1" wrap="square" lIns="91425" tIns="91425" rIns="91425" bIns="91425" anchor="ctr" anchorCtr="0">
            <a:noAutofit/>
          </a:bodyPr>
          <a:lstStyle>
            <a:defPPr>
              <a:defRPr lang="en-US"/>
            </a:defPPr>
            <a:lvl1pPr>
              <a:lnSpc>
                <a:spcPct val="150000"/>
              </a:lnSpc>
              <a:defRPr sz="1600" b="1">
                <a:solidFill>
                  <a:schemeClr val="dk2"/>
                </a:solidFill>
                <a:latin typeface="Arial" panose="020B0604020202020204" pitchFamily="34" charset="0"/>
                <a:ea typeface="Raleway"/>
                <a:cs typeface="Arial" panose="020B0604020202020204" pitchFamily="34" charset="0"/>
              </a:defRPr>
            </a:lvl1pPr>
          </a:lstStyle>
          <a:p>
            <a:r>
              <a:rPr lang="en-US" dirty="0">
                <a:sym typeface="Raleway"/>
              </a:rPr>
              <a:t>Flow Load</a:t>
            </a:r>
            <a:endParaRPr dirty="0">
              <a:sym typeface="Raleway"/>
            </a:endParaRPr>
          </a:p>
        </p:txBody>
      </p:sp>
      <p:sp>
        <p:nvSpPr>
          <p:cNvPr id="330" name="Google Shape;330;p51"/>
          <p:cNvSpPr txBox="1"/>
          <p:nvPr/>
        </p:nvSpPr>
        <p:spPr>
          <a:xfrm>
            <a:off x="3477083" y="4261814"/>
            <a:ext cx="2474400" cy="334500"/>
          </a:xfrm>
          <a:prstGeom prst="rect">
            <a:avLst/>
          </a:prstGeom>
          <a:noFill/>
          <a:ln>
            <a:noFill/>
          </a:ln>
        </p:spPr>
        <p:txBody>
          <a:bodyPr spcFirstLastPara="1" wrap="square" lIns="91425" tIns="91425" rIns="91425" bIns="91425" anchor="ctr" anchorCtr="0">
            <a:noAutofit/>
          </a:bodyPr>
          <a:lstStyle>
            <a:defPPr>
              <a:defRPr lang="en-US"/>
            </a:defPPr>
            <a:lvl1pPr>
              <a:lnSpc>
                <a:spcPct val="150000"/>
              </a:lnSpc>
              <a:defRPr sz="1600" b="1">
                <a:solidFill>
                  <a:schemeClr val="dk2"/>
                </a:solidFill>
                <a:latin typeface="Arial" panose="020B0604020202020204" pitchFamily="34" charset="0"/>
                <a:ea typeface="Raleway"/>
                <a:cs typeface="Arial" panose="020B0604020202020204" pitchFamily="34" charset="0"/>
              </a:defRPr>
            </a:lvl1pPr>
          </a:lstStyle>
          <a:p>
            <a:r>
              <a:rPr lang="en-US" dirty="0">
                <a:sym typeface="Raleway"/>
              </a:rPr>
              <a:t>Flow Distribution</a:t>
            </a:r>
            <a:endParaRPr dirty="0">
              <a:sym typeface="Raleway"/>
            </a:endParaRPr>
          </a:p>
        </p:txBody>
      </p:sp>
    </p:spTree>
    <p:extLst>
      <p:ext uri="{BB962C8B-B14F-4D97-AF65-F5344CB8AC3E}">
        <p14:creationId xmlns:p14="http://schemas.microsoft.com/office/powerpoint/2010/main" val="295881631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1000"/>
                                        <p:tgtEl>
                                          <p:spTgt spid="2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6"/>
                                        </p:tgtEl>
                                        <p:attrNameLst>
                                          <p:attrName>style.visibility</p:attrName>
                                        </p:attrNameLst>
                                      </p:cBhvr>
                                      <p:to>
                                        <p:strVal val="visible"/>
                                      </p:to>
                                    </p:set>
                                    <p:animEffect transition="in" filter="fade">
                                      <p:cBhvr>
                                        <p:cTn id="12" dur="1000"/>
                                        <p:tgtEl>
                                          <p:spTgt spid="3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2"/>
                                        </p:tgtEl>
                                        <p:attrNameLst>
                                          <p:attrName>style.visibility</p:attrName>
                                        </p:attrNameLst>
                                      </p:cBhvr>
                                      <p:to>
                                        <p:strVal val="visible"/>
                                      </p:to>
                                    </p:set>
                                    <p:animEffect transition="in" filter="fade">
                                      <p:cBhvr>
                                        <p:cTn id="17" dur="1000"/>
                                        <p:tgtEl>
                                          <p:spTgt spid="3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7"/>
                                        </p:tgtEl>
                                        <p:attrNameLst>
                                          <p:attrName>style.visibility</p:attrName>
                                        </p:attrNameLst>
                                      </p:cBhvr>
                                      <p:to>
                                        <p:strVal val="visible"/>
                                      </p:to>
                                    </p:set>
                                    <p:animEffect transition="in" filter="fade">
                                      <p:cBhvr>
                                        <p:cTn id="22" dur="1000"/>
                                        <p:tgtEl>
                                          <p:spTgt spid="3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
                                        </p:tgtEl>
                                        <p:attrNameLst>
                                          <p:attrName>style.visibility</p:attrName>
                                        </p:attrNameLst>
                                      </p:cBhvr>
                                      <p:to>
                                        <p:strVal val="visible"/>
                                      </p:to>
                                    </p:set>
                                    <p:animEffect transition="in" filter="fade">
                                      <p:cBhvr>
                                        <p:cTn id="27" dur="1000"/>
                                        <p:tgtEl>
                                          <p:spTgt spid="30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8"/>
                                        </p:tgtEl>
                                        <p:attrNameLst>
                                          <p:attrName>style.visibility</p:attrName>
                                        </p:attrNameLst>
                                      </p:cBhvr>
                                      <p:to>
                                        <p:strVal val="visible"/>
                                      </p:to>
                                    </p:set>
                                    <p:animEffect transition="in" filter="fade">
                                      <p:cBhvr>
                                        <p:cTn id="32" dur="1000"/>
                                        <p:tgtEl>
                                          <p:spTgt spid="3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4"/>
                                        </p:tgtEl>
                                        <p:attrNameLst>
                                          <p:attrName>style.visibility</p:attrName>
                                        </p:attrNameLst>
                                      </p:cBhvr>
                                      <p:to>
                                        <p:strVal val="visible"/>
                                      </p:to>
                                    </p:set>
                                    <p:animEffect transition="in" filter="fade">
                                      <p:cBhvr>
                                        <p:cTn id="37" dur="1000"/>
                                        <p:tgtEl>
                                          <p:spTgt spid="3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1000"/>
                                        <p:tgtEl>
                                          <p:spTgt spid="3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0"/>
                                        </p:tgtEl>
                                        <p:attrNameLst>
                                          <p:attrName>style.visibility</p:attrName>
                                        </p:attrNameLst>
                                      </p:cBhvr>
                                      <p:to>
                                        <p:strVal val="visible"/>
                                      </p:to>
                                    </p:set>
                                    <p:animEffect transition="in" filter="fade">
                                      <p:cBhvr>
                                        <p:cTn id="47" dur="1000"/>
                                        <p:tgtEl>
                                          <p:spTgt spid="3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30"/>
                                        </p:tgtEl>
                                        <p:attrNameLst>
                                          <p:attrName>style.visibility</p:attrName>
                                        </p:attrNameLst>
                                      </p:cBhvr>
                                      <p:to>
                                        <p:strVal val="visible"/>
                                      </p:to>
                                    </p:set>
                                    <p:animEffect transition="in" filter="fade">
                                      <p:cBhvr>
                                        <p:cTn id="52"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9B2059-F03F-1243-A3E0-0F36FFA99384}"/>
              </a:ext>
            </a:extLst>
          </p:cNvPr>
          <p:cNvPicPr>
            <a:picLocks noChangeAspect="1"/>
          </p:cNvPicPr>
          <p:nvPr/>
        </p:nvPicPr>
        <p:blipFill rotWithShape="1">
          <a:blip r:embed="rId2">
            <a:extLst>
              <a:ext uri="{28A0092B-C50C-407E-A947-70E740481C1C}">
                <a14:useLocalDpi xmlns:a14="http://schemas.microsoft.com/office/drawing/2010/main" val="0"/>
              </a:ext>
            </a:extLst>
          </a:blip>
          <a:srcRect b="11674"/>
          <a:stretch/>
        </p:blipFill>
        <p:spPr>
          <a:xfrm>
            <a:off x="3355" y="1047750"/>
            <a:ext cx="9140645" cy="3363984"/>
          </a:xfrm>
          <a:prstGeom prst="rect">
            <a:avLst/>
          </a:prstGeom>
        </p:spPr>
      </p:pic>
      <p:sp>
        <p:nvSpPr>
          <p:cNvPr id="3" name="Text Placeholder 2">
            <a:extLst>
              <a:ext uri="{FF2B5EF4-FFF2-40B4-BE49-F238E27FC236}">
                <a16:creationId xmlns:a16="http://schemas.microsoft.com/office/drawing/2014/main" id="{2258E2CF-1A16-2B4C-BB95-5ABA7089DD00}"/>
              </a:ext>
            </a:extLst>
          </p:cNvPr>
          <p:cNvSpPr>
            <a:spLocks noGrp="1"/>
          </p:cNvSpPr>
          <p:nvPr>
            <p:ph type="body" sz="quarter" idx="11"/>
          </p:nvPr>
        </p:nvSpPr>
        <p:spPr/>
        <p:txBody>
          <a:bodyPr/>
          <a:lstStyle/>
          <a:p>
            <a:r>
              <a:rPr lang="en-US" dirty="0"/>
              <a:t>Flow Distribution</a:t>
            </a:r>
          </a:p>
        </p:txBody>
      </p:sp>
    </p:spTree>
    <p:extLst>
      <p:ext uri="{BB962C8B-B14F-4D97-AF65-F5344CB8AC3E}">
        <p14:creationId xmlns:p14="http://schemas.microsoft.com/office/powerpoint/2010/main" val="2106859733"/>
      </p:ext>
    </p:extLst>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356E92-5CF2-734D-8F27-105B2AD1A6BD}"/>
              </a:ext>
            </a:extLst>
          </p:cNvPr>
          <p:cNvSpPr/>
          <p:nvPr/>
        </p:nvSpPr>
        <p:spPr bwMode="auto">
          <a:xfrm>
            <a:off x="7467601" y="3852333"/>
            <a:ext cx="931333" cy="228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a:endParaRPr lang="en-US" sz="2000" dirty="0">
              <a:latin typeface="Lato" charset="0"/>
              <a:ea typeface="Lato" charset="0"/>
              <a:cs typeface="Lato" charset="0"/>
            </a:endParaRPr>
          </a:p>
        </p:txBody>
      </p:sp>
      <p:pic>
        <p:nvPicPr>
          <p:cNvPr id="7" name="Picture 6">
            <a:extLst>
              <a:ext uri="{FF2B5EF4-FFF2-40B4-BE49-F238E27FC236}">
                <a16:creationId xmlns:a16="http://schemas.microsoft.com/office/drawing/2014/main" id="{107652E1-F3AC-BC41-8BE0-D1963461492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22" b="95000" l="520" r="97881">
                        <a14:foregroundMark x1="8357" y1="10978" x2="22951" y2="13587"/>
                        <a14:foregroundMark x1="22951" y1="13587" x2="16473" y2="25000"/>
                        <a14:foregroundMark x1="16473" y1="25000" x2="26709" y2="12935"/>
                        <a14:foregroundMark x1="26709" y1="12935" x2="35946" y2="11304"/>
                        <a14:foregroundMark x1="35946" y1="11304" x2="34786" y2="27500"/>
                        <a14:foregroundMark x1="34786" y1="27500" x2="73131" y2="11630"/>
                        <a14:foregroundMark x1="73131" y1="11630" x2="68293" y2="32826"/>
                        <a14:foregroundMark x1="68293" y1="32826" x2="81727" y2="16957"/>
                        <a14:foregroundMark x1="81727" y1="16957" x2="81088" y2="31304"/>
                        <a14:foregroundMark x1="81088" y1="31304" x2="73810" y2="35543"/>
                        <a14:foregroundMark x1="73810" y1="35543" x2="34786" y2="26196"/>
                        <a14:foregroundMark x1="34786" y1="26196" x2="17833" y2="35435"/>
                        <a14:foregroundMark x1="17833" y1="35435" x2="13435" y2="46630"/>
                        <a14:foregroundMark x1="13435" y1="46630" x2="19472" y2="65217"/>
                        <a14:foregroundMark x1="19472" y1="65217" x2="24790" y2="66848"/>
                        <a14:foregroundMark x1="24790" y1="66848" x2="25390" y2="52065"/>
                        <a14:foregroundMark x1="25390" y1="52065" x2="26150" y2="66413"/>
                        <a14:foregroundMark x1="26150" y1="66413" x2="21271" y2="82283"/>
                        <a14:foregroundMark x1="21271" y1="82283" x2="13834" y2="74783"/>
                        <a14:foregroundMark x1="13834" y1="74783" x2="13315" y2="50217"/>
                        <a14:foregroundMark x1="13315" y1="50217" x2="17553" y2="70652"/>
                        <a14:foregroundMark x1="17553" y1="70652" x2="5638" y2="74674"/>
                        <a14:foregroundMark x1="5638" y1="74674" x2="6637" y2="58261"/>
                        <a14:foregroundMark x1="6637" y1="58261" x2="7877" y2="54891"/>
                        <a14:foregroundMark x1="73131" y1="10978" x2="87285" y2="6630"/>
                        <a14:foregroundMark x1="87285" y1="6630" x2="44822" y2="7283"/>
                        <a14:foregroundMark x1="44822" y1="7283" x2="46941" y2="6739"/>
                        <a14:foregroundMark x1="8077" y1="6957" x2="4318" y2="29022"/>
                        <a14:foregroundMark x1="4318" y1="29022" x2="9036" y2="36739"/>
                        <a14:foregroundMark x1="9036" y1="36739" x2="6238" y2="44130"/>
                        <a14:foregroundMark x1="2399" y1="10543" x2="5158" y2="78478"/>
                        <a14:foregroundMark x1="5158" y1="78478" x2="9916" y2="91304"/>
                        <a14:foregroundMark x1="9916" y1="91304" x2="22071" y2="95000"/>
                        <a14:foregroundMark x1="22071" y1="95000" x2="24910" y2="94783"/>
                        <a14:foregroundMark x1="3119" y1="9783" x2="520" y2="33587"/>
                        <a14:foregroundMark x1="520" y1="33587" x2="1080" y2="36630"/>
                        <a14:foregroundMark x1="20312" y1="84239" x2="40504" y2="85000"/>
                        <a14:foregroundMark x1="68733" y1="84239" x2="86845" y2="80217"/>
                        <a14:foregroundMark x1="88685" y1="85000" x2="94602" y2="75326"/>
                        <a14:foregroundMark x1="94602" y1="75326" x2="95442" y2="60761"/>
                        <a14:foregroundMark x1="95442" y1="60761" x2="87965" y2="24565"/>
                        <a14:foregroundMark x1="95202" y1="9239" x2="97881" y2="28478"/>
                        <a14:foregroundMark x1="97881" y1="28478" x2="96761" y2="66413"/>
                        <a14:foregroundMark x1="89124" y1="68370" x2="83087" y2="61848"/>
                        <a14:foregroundMark x1="88685" y1="66630" x2="65534" y2="55109"/>
                        <a14:foregroundMark x1="31627" y1="69891" x2="29108" y2="48913"/>
                        <a14:foregroundMark x1="31148" y1="53370" x2="34266" y2="74891"/>
                        <a14:backgroundMark x1="82807" y1="90217" x2="88125" y2="90652"/>
                        <a14:backgroundMark x1="88125" y1="90652" x2="92443" y2="89674"/>
                        <a14:backgroundMark x1="84006" y1="90435" x2="89924" y2="90761"/>
                        <a14:backgroundMark x1="89924" y1="90761" x2="92363" y2="90000"/>
                        <a14:backgroundMark x1="83087" y1="88696" x2="88685" y2="89239"/>
                        <a14:backgroundMark x1="88685" y1="89239" x2="93203" y2="89022"/>
                        <a14:backgroundMark x1="82047" y1="89239" x2="88125" y2="88478"/>
                        <a14:backgroundMark x1="88125" y1="88478" x2="93443" y2="88913"/>
                        <a14:backgroundMark x1="93443" y1="88913" x2="93083" y2="89022"/>
                      </a14:backgroundRemoval>
                    </a14:imgEffect>
                  </a14:imgLayer>
                </a14:imgProps>
              </a:ext>
              <a:ext uri="{28A0092B-C50C-407E-A947-70E740481C1C}">
                <a14:useLocalDpi xmlns:a14="http://schemas.microsoft.com/office/drawing/2010/main" val="0"/>
              </a:ext>
            </a:extLst>
          </a:blip>
          <a:stretch>
            <a:fillRect/>
          </a:stretch>
        </p:blipFill>
        <p:spPr>
          <a:xfrm>
            <a:off x="20526" y="1123950"/>
            <a:ext cx="9127956" cy="3346917"/>
          </a:xfrm>
          <a:prstGeom prst="rect">
            <a:avLst/>
          </a:prstGeom>
        </p:spPr>
      </p:pic>
      <p:sp>
        <p:nvSpPr>
          <p:cNvPr id="4" name="Text Placeholder 3">
            <a:extLst>
              <a:ext uri="{FF2B5EF4-FFF2-40B4-BE49-F238E27FC236}">
                <a16:creationId xmlns:a16="http://schemas.microsoft.com/office/drawing/2014/main" id="{38DF285D-0826-7849-84B7-322BC26ACBB0}"/>
              </a:ext>
            </a:extLst>
          </p:cNvPr>
          <p:cNvSpPr>
            <a:spLocks noGrp="1"/>
          </p:cNvSpPr>
          <p:nvPr>
            <p:ph type="body" sz="quarter" idx="11"/>
          </p:nvPr>
        </p:nvSpPr>
        <p:spPr/>
        <p:txBody>
          <a:bodyPr/>
          <a:lstStyle/>
          <a:p>
            <a:r>
              <a:rPr lang="en-US" dirty="0"/>
              <a:t>Flow Time</a:t>
            </a:r>
          </a:p>
        </p:txBody>
      </p:sp>
    </p:spTree>
    <p:extLst>
      <p:ext uri="{BB962C8B-B14F-4D97-AF65-F5344CB8AC3E}">
        <p14:creationId xmlns:p14="http://schemas.microsoft.com/office/powerpoint/2010/main" val="69972303"/>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C74AD6-280C-E74A-9DAD-432C86A7D743}"/>
              </a:ext>
            </a:extLst>
          </p:cNvPr>
          <p:cNvPicPr>
            <a:picLocks noChangeAspect="1"/>
          </p:cNvPicPr>
          <p:nvPr/>
        </p:nvPicPr>
        <p:blipFill rotWithShape="1">
          <a:blip r:embed="rId2">
            <a:extLst>
              <a:ext uri="{28A0092B-C50C-407E-A947-70E740481C1C}">
                <a14:useLocalDpi xmlns:a14="http://schemas.microsoft.com/office/drawing/2010/main" val="0"/>
              </a:ext>
            </a:extLst>
          </a:blip>
          <a:srcRect t="7283" b="12884"/>
          <a:stretch/>
        </p:blipFill>
        <p:spPr>
          <a:xfrm>
            <a:off x="-4482" y="1123950"/>
            <a:ext cx="9133954" cy="3645923"/>
          </a:xfrm>
          <a:prstGeom prst="rect">
            <a:avLst/>
          </a:prstGeom>
        </p:spPr>
      </p:pic>
      <p:sp>
        <p:nvSpPr>
          <p:cNvPr id="3" name="Text Placeholder 2">
            <a:extLst>
              <a:ext uri="{FF2B5EF4-FFF2-40B4-BE49-F238E27FC236}">
                <a16:creationId xmlns:a16="http://schemas.microsoft.com/office/drawing/2014/main" id="{D2EDCED0-6EA4-8D4F-B41E-50449EB0340B}"/>
              </a:ext>
            </a:extLst>
          </p:cNvPr>
          <p:cNvSpPr>
            <a:spLocks noGrp="1"/>
          </p:cNvSpPr>
          <p:nvPr>
            <p:ph type="body" sz="quarter" idx="11"/>
          </p:nvPr>
        </p:nvSpPr>
        <p:spPr/>
        <p:txBody>
          <a:bodyPr/>
          <a:lstStyle/>
          <a:p>
            <a:r>
              <a:rPr lang="en-US" dirty="0"/>
              <a:t>Flow Efficiency</a:t>
            </a:r>
          </a:p>
        </p:txBody>
      </p:sp>
    </p:spTree>
    <p:extLst>
      <p:ext uri="{BB962C8B-B14F-4D97-AF65-F5344CB8AC3E}">
        <p14:creationId xmlns:p14="http://schemas.microsoft.com/office/powerpoint/2010/main" val="691634110"/>
      </p:ext>
    </p:extLst>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D56EC4-D399-FF48-BC9D-D7DF37E78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 y="1060798"/>
            <a:ext cx="9147038" cy="3763920"/>
          </a:xfrm>
          <a:prstGeom prst="rect">
            <a:avLst/>
          </a:prstGeom>
        </p:spPr>
      </p:pic>
      <p:sp>
        <p:nvSpPr>
          <p:cNvPr id="3" name="Text Placeholder 2">
            <a:extLst>
              <a:ext uri="{FF2B5EF4-FFF2-40B4-BE49-F238E27FC236}">
                <a16:creationId xmlns:a16="http://schemas.microsoft.com/office/drawing/2014/main" id="{1733BEAD-B3C3-3D47-83AF-30968B75D49E}"/>
              </a:ext>
            </a:extLst>
          </p:cNvPr>
          <p:cNvSpPr>
            <a:spLocks noGrp="1"/>
          </p:cNvSpPr>
          <p:nvPr>
            <p:ph type="body" sz="quarter" idx="11"/>
          </p:nvPr>
        </p:nvSpPr>
        <p:spPr/>
        <p:txBody>
          <a:bodyPr/>
          <a:lstStyle/>
          <a:p>
            <a:r>
              <a:rPr lang="en-US" dirty="0"/>
              <a:t>Example Flow Dashboard</a:t>
            </a:r>
          </a:p>
        </p:txBody>
      </p:sp>
    </p:spTree>
    <p:extLst>
      <p:ext uri="{BB962C8B-B14F-4D97-AF65-F5344CB8AC3E}">
        <p14:creationId xmlns:p14="http://schemas.microsoft.com/office/powerpoint/2010/main" val="2357151653"/>
      </p:ext>
    </p:extLst>
  </p:cSld>
  <p:clrMapOvr>
    <a:masterClrMapping/>
  </p:clrMapOvr>
  <mc:AlternateContent xmlns:mc="http://schemas.openxmlformats.org/markup-compatibility/2006" xmlns:p14="http://schemas.microsoft.com/office/powerpoint/2010/main">
    <mc:Choice Requires="p14">
      <p:transition p14:dur="250" advTm="3000">
        <p:fade/>
      </p:transition>
    </mc:Choice>
    <mc:Fallback xmlns="">
      <p:transition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A614EA-CE40-1C45-8747-2C0E15A5C0EC}"/>
              </a:ext>
            </a:extLst>
          </p:cNvPr>
          <p:cNvGrpSpPr/>
          <p:nvPr/>
        </p:nvGrpSpPr>
        <p:grpSpPr>
          <a:xfrm>
            <a:off x="518207" y="1430009"/>
            <a:ext cx="5020421" cy="2572950"/>
            <a:chOff x="1368109" y="970240"/>
            <a:chExt cx="5020421" cy="2572950"/>
          </a:xfrm>
        </p:grpSpPr>
        <p:sp>
          <p:nvSpPr>
            <p:cNvPr id="8" name="Rounded Rectangle 7">
              <a:extLst>
                <a:ext uri="{FF2B5EF4-FFF2-40B4-BE49-F238E27FC236}">
                  <a16:creationId xmlns:a16="http://schemas.microsoft.com/office/drawing/2014/main" id="{72F8BBF2-A514-814D-ACD0-6E3A2280D76B}"/>
                </a:ext>
              </a:extLst>
            </p:cNvPr>
            <p:cNvSpPr/>
            <p:nvPr/>
          </p:nvSpPr>
          <p:spPr>
            <a:xfrm>
              <a:off x="1575887" y="1421348"/>
              <a:ext cx="4812643" cy="2121842"/>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5760" tIns="365760" rIns="365760" bIns="45719" numCol="1" spcCol="38100" rtlCol="0" anchor="t" anchorCtr="0">
              <a:noAutofit/>
            </a:bodyPr>
            <a:lstStyle/>
            <a:p>
              <a:pPr>
                <a:lnSpc>
                  <a:spcPct val="114000"/>
                </a:lnSpc>
              </a:pPr>
              <a:r>
                <a:rPr lang="en-US" sz="2000" dirty="0">
                  <a:solidFill>
                    <a:srgbClr val="58585B"/>
                  </a:solidFill>
                  <a:latin typeface="Arial" panose="020B0604020202020204" pitchFamily="34" charset="0"/>
                  <a:cs typeface="Arial" panose="020B0604020202020204" pitchFamily="34" charset="0"/>
                </a:rPr>
                <a:t>Culture eats Strategy for Breakfast.</a:t>
              </a:r>
            </a:p>
            <a:p>
              <a:pPr algn="r">
                <a:lnSpc>
                  <a:spcPct val="114000"/>
                </a:lnSpc>
              </a:pPr>
              <a:endParaRPr lang="en-US" sz="2000" dirty="0">
                <a:solidFill>
                  <a:srgbClr val="58585B"/>
                </a:solidFill>
                <a:latin typeface="Arial" panose="020B0604020202020204" pitchFamily="34" charset="0"/>
                <a:cs typeface="Arial" panose="020B0604020202020204" pitchFamily="34" charset="0"/>
              </a:endParaRPr>
            </a:p>
            <a:p>
              <a:pPr algn="r">
                <a:lnSpc>
                  <a:spcPct val="114000"/>
                </a:lnSpc>
              </a:pPr>
              <a:r>
                <a:rPr lang="en-US" sz="2000" i="1" dirty="0">
                  <a:solidFill>
                    <a:srgbClr val="58585B"/>
                  </a:solidFill>
                  <a:latin typeface="Arial" panose="020B0604020202020204" pitchFamily="34" charset="0"/>
                  <a:cs typeface="Arial" panose="020B0604020202020204" pitchFamily="34" charset="0"/>
                </a:rPr>
                <a:t>– Peter Drucker </a:t>
              </a:r>
            </a:p>
            <a:p>
              <a:pPr>
                <a:lnSpc>
                  <a:spcPct val="114000"/>
                </a:lnSpc>
              </a:pPr>
              <a:endParaRPr lang="en-US" sz="2000" dirty="0">
                <a:solidFill>
                  <a:srgbClr val="58585B"/>
                </a:solidFill>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79062B2C-A19E-1748-B9FB-D781C2F3563D}"/>
                </a:ext>
              </a:extLst>
            </p:cNvPr>
            <p:cNvGrpSpPr/>
            <p:nvPr/>
          </p:nvGrpSpPr>
          <p:grpSpPr>
            <a:xfrm>
              <a:off x="1368109" y="970240"/>
              <a:ext cx="762643" cy="927944"/>
              <a:chOff x="2032963" y="1261378"/>
              <a:chExt cx="418877" cy="509668"/>
            </a:xfrm>
          </p:grpSpPr>
          <p:sp>
            <p:nvSpPr>
              <p:cNvPr id="10" name="Rounded Rectangle 9">
                <a:extLst>
                  <a:ext uri="{FF2B5EF4-FFF2-40B4-BE49-F238E27FC236}">
                    <a16:creationId xmlns:a16="http://schemas.microsoft.com/office/drawing/2014/main" id="{38C75093-393F-B64D-AE2A-B3614D039FBE}"/>
                  </a:ext>
                </a:extLst>
              </p:cNvPr>
              <p:cNvSpPr/>
              <p:nvPr/>
            </p:nvSpPr>
            <p:spPr>
              <a:xfrm>
                <a:off x="2032963" y="1261378"/>
                <a:ext cx="418877" cy="414906"/>
              </a:xfrm>
              <a:prstGeom prst="roundRect">
                <a:avLst>
                  <a:gd name="adj" fmla="val 0"/>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74320" rIns="0" bIns="45719" numCol="1" spcCol="38100" rtlCol="0" anchor="ctr" anchorCtr="0">
                <a:noAutofit/>
              </a:bodyPr>
              <a:lstStyle/>
              <a:p>
                <a:pPr algn="ctr"/>
                <a:r>
                  <a:rPr kumimoji="0" lang="en-US" sz="7200" b="1" i="0" u="none" strike="noStrike" cap="none" spc="0" normalizeH="0" baseline="0" dirty="0">
                    <a:ln>
                      <a:noFill/>
                    </a:ln>
                    <a:solidFill>
                      <a:schemeClr val="bg1"/>
                    </a:solidFill>
                    <a:uFillTx/>
                    <a:sym typeface="Arial"/>
                  </a:rPr>
                  <a:t>“</a:t>
                </a:r>
              </a:p>
            </p:txBody>
          </p:sp>
          <p:sp>
            <p:nvSpPr>
              <p:cNvPr id="11" name="Triangle 10">
                <a:extLst>
                  <a:ext uri="{FF2B5EF4-FFF2-40B4-BE49-F238E27FC236}">
                    <a16:creationId xmlns:a16="http://schemas.microsoft.com/office/drawing/2014/main" id="{57D2C7CA-1056-F84D-93C9-55F6FAC56965}"/>
                  </a:ext>
                </a:extLst>
              </p:cNvPr>
              <p:cNvSpPr/>
              <p:nvPr/>
            </p:nvSpPr>
            <p:spPr bwMode="auto">
              <a:xfrm rot="16200000">
                <a:off x="2040892" y="1667905"/>
                <a:ext cx="95212" cy="111069"/>
              </a:xfrm>
              <a:prstGeom prst="triangle">
                <a:avLst>
                  <a:gd name="adj" fmla="val 100000"/>
                </a:avLst>
              </a:prstGeom>
              <a:solidFill>
                <a:srgbClr val="58585B"/>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grpSp>
      </p:grpSp>
      <p:pic>
        <p:nvPicPr>
          <p:cNvPr id="4" name="Picture 3">
            <a:extLst>
              <a:ext uri="{FF2B5EF4-FFF2-40B4-BE49-F238E27FC236}">
                <a16:creationId xmlns:a16="http://schemas.microsoft.com/office/drawing/2014/main" id="{3A027954-ECC4-7244-8D8C-D90C1C48429D}"/>
              </a:ext>
            </a:extLst>
          </p:cNvPr>
          <p:cNvPicPr>
            <a:picLocks noChangeAspect="1"/>
          </p:cNvPicPr>
          <p:nvPr/>
        </p:nvPicPr>
        <p:blipFill rotWithShape="1">
          <a:blip r:embed="rId2"/>
          <a:srcRect l="47340" r="3669"/>
          <a:stretch/>
        </p:blipFill>
        <p:spPr>
          <a:xfrm>
            <a:off x="5538628" y="1881117"/>
            <a:ext cx="2233359" cy="2127406"/>
          </a:xfrm>
          <a:prstGeom prst="rect">
            <a:avLst/>
          </a:prstGeom>
        </p:spPr>
      </p:pic>
      <p:sp>
        <p:nvSpPr>
          <p:cNvPr id="6" name="Text Placeholder 5">
            <a:extLst>
              <a:ext uri="{FF2B5EF4-FFF2-40B4-BE49-F238E27FC236}">
                <a16:creationId xmlns:a16="http://schemas.microsoft.com/office/drawing/2014/main" id="{C9CE8ECE-31AF-3C47-ADAC-90FF0A04A369}"/>
              </a:ext>
            </a:extLst>
          </p:cNvPr>
          <p:cNvSpPr>
            <a:spLocks noGrp="1"/>
          </p:cNvSpPr>
          <p:nvPr>
            <p:ph type="body" sz="quarter" idx="11"/>
          </p:nvPr>
        </p:nvSpPr>
        <p:spPr/>
        <p:txBody>
          <a:bodyPr/>
          <a:lstStyle/>
          <a:p>
            <a:r>
              <a:rPr lang="en-US" dirty="0"/>
              <a:t>Culture</a:t>
            </a:r>
          </a:p>
        </p:txBody>
      </p:sp>
    </p:spTree>
    <p:extLst>
      <p:ext uri="{BB962C8B-B14F-4D97-AF65-F5344CB8AC3E}">
        <p14:creationId xmlns:p14="http://schemas.microsoft.com/office/powerpoint/2010/main" val="3389303056"/>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430342-DA65-0A42-BA08-9C7E9FB01255}"/>
              </a:ext>
            </a:extLst>
          </p:cNvPr>
          <p:cNvSpPr>
            <a:spLocks noGrp="1"/>
          </p:cNvSpPr>
          <p:nvPr>
            <p:ph sz="quarter" idx="10"/>
          </p:nvPr>
        </p:nvSpPr>
        <p:spPr/>
        <p:txBody>
          <a:bodyPr/>
          <a:lstStyle/>
          <a:p>
            <a:pPr marL="0" indent="0">
              <a:buNone/>
            </a:pPr>
            <a:r>
              <a:rPr lang="en-US" sz="2000" dirty="0">
                <a:solidFill>
                  <a:srgbClr val="58585B"/>
                </a:solidFill>
              </a:rPr>
              <a:t>Left on their own, the vertical silos will naturally create disruption in the flow of value. Organizational and functional affinity negatively disrupts horizontal flow.</a:t>
            </a:r>
          </a:p>
        </p:txBody>
      </p:sp>
      <p:sp>
        <p:nvSpPr>
          <p:cNvPr id="8" name="Text Placeholder 7">
            <a:extLst>
              <a:ext uri="{FF2B5EF4-FFF2-40B4-BE49-F238E27FC236}">
                <a16:creationId xmlns:a16="http://schemas.microsoft.com/office/drawing/2014/main" id="{264528DB-E32E-1246-B7FC-3D04B3D5303D}"/>
              </a:ext>
            </a:extLst>
          </p:cNvPr>
          <p:cNvSpPr>
            <a:spLocks noGrp="1"/>
          </p:cNvSpPr>
          <p:nvPr>
            <p:ph type="body" sz="quarter" idx="11"/>
          </p:nvPr>
        </p:nvSpPr>
        <p:spPr/>
        <p:txBody>
          <a:bodyPr/>
          <a:lstStyle/>
          <a:p>
            <a:r>
              <a:rPr lang="en-US" dirty="0"/>
              <a:t>Silos Disrupt Flow</a:t>
            </a:r>
          </a:p>
        </p:txBody>
      </p:sp>
      <p:sp>
        <p:nvSpPr>
          <p:cNvPr id="3" name="Block Arc 2">
            <a:extLst>
              <a:ext uri="{FF2B5EF4-FFF2-40B4-BE49-F238E27FC236}">
                <a16:creationId xmlns:a16="http://schemas.microsoft.com/office/drawing/2014/main" id="{7F6E6478-1A53-914F-A97B-27D5EAE83205}"/>
              </a:ext>
            </a:extLst>
          </p:cNvPr>
          <p:cNvSpPr/>
          <p:nvPr/>
        </p:nvSpPr>
        <p:spPr bwMode="auto">
          <a:xfrm rot="10800000">
            <a:off x="1845578" y="2391157"/>
            <a:ext cx="5092118" cy="1635853"/>
          </a:xfrm>
          <a:prstGeom prst="blockArc">
            <a:avLst>
              <a:gd name="adj1" fmla="val 10800000"/>
              <a:gd name="adj2" fmla="val 21516965"/>
              <a:gd name="adj3" fmla="val 7008"/>
            </a:avLst>
          </a:prstGeom>
          <a:solidFill>
            <a:srgbClr val="E15829"/>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grpSp>
        <p:nvGrpSpPr>
          <p:cNvPr id="6" name="Group 5">
            <a:extLst>
              <a:ext uri="{FF2B5EF4-FFF2-40B4-BE49-F238E27FC236}">
                <a16:creationId xmlns:a16="http://schemas.microsoft.com/office/drawing/2014/main" id="{35D7DB01-CD41-1C49-96C9-F41A33882949}"/>
              </a:ext>
            </a:extLst>
          </p:cNvPr>
          <p:cNvGrpSpPr/>
          <p:nvPr/>
        </p:nvGrpSpPr>
        <p:grpSpPr>
          <a:xfrm>
            <a:off x="2785146" y="2950426"/>
            <a:ext cx="3212983" cy="1593908"/>
            <a:chOff x="2818701" y="2674804"/>
            <a:chExt cx="3212983" cy="1593908"/>
          </a:xfrm>
        </p:grpSpPr>
        <p:sp>
          <p:nvSpPr>
            <p:cNvPr id="5" name="Down Arrow 4">
              <a:extLst>
                <a:ext uri="{FF2B5EF4-FFF2-40B4-BE49-F238E27FC236}">
                  <a16:creationId xmlns:a16="http://schemas.microsoft.com/office/drawing/2014/main" id="{DDE615C0-45C3-1D4D-8DEC-AA9426C103E6}"/>
                </a:ext>
              </a:extLst>
            </p:cNvPr>
            <p:cNvSpPr/>
            <p:nvPr/>
          </p:nvSpPr>
          <p:spPr bwMode="auto">
            <a:xfrm>
              <a:off x="2818701" y="2674804"/>
              <a:ext cx="494951" cy="1593908"/>
            </a:xfrm>
            <a:prstGeom prst="downArrow">
              <a:avLst>
                <a:gd name="adj1" fmla="val 30488"/>
                <a:gd name="adj2" fmla="val 50000"/>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9" name="Down Arrow 8">
              <a:extLst>
                <a:ext uri="{FF2B5EF4-FFF2-40B4-BE49-F238E27FC236}">
                  <a16:creationId xmlns:a16="http://schemas.microsoft.com/office/drawing/2014/main" id="{7B9B0A26-7AAB-1E47-98F0-C7CC6DE14682}"/>
                </a:ext>
              </a:extLst>
            </p:cNvPr>
            <p:cNvSpPr/>
            <p:nvPr/>
          </p:nvSpPr>
          <p:spPr bwMode="auto">
            <a:xfrm>
              <a:off x="3498209" y="2674804"/>
              <a:ext cx="494951" cy="1593908"/>
            </a:xfrm>
            <a:prstGeom prst="downArrow">
              <a:avLst>
                <a:gd name="adj1" fmla="val 30488"/>
                <a:gd name="adj2" fmla="val 50000"/>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10" name="Down Arrow 9">
              <a:extLst>
                <a:ext uri="{FF2B5EF4-FFF2-40B4-BE49-F238E27FC236}">
                  <a16:creationId xmlns:a16="http://schemas.microsoft.com/office/drawing/2014/main" id="{AA55F567-402A-F940-9517-788B85921822}"/>
                </a:ext>
              </a:extLst>
            </p:cNvPr>
            <p:cNvSpPr/>
            <p:nvPr/>
          </p:nvSpPr>
          <p:spPr bwMode="auto">
            <a:xfrm>
              <a:off x="4177717" y="2674804"/>
              <a:ext cx="494951" cy="1593908"/>
            </a:xfrm>
            <a:prstGeom prst="downArrow">
              <a:avLst>
                <a:gd name="adj1" fmla="val 30488"/>
                <a:gd name="adj2" fmla="val 50000"/>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11" name="Down Arrow 10">
              <a:extLst>
                <a:ext uri="{FF2B5EF4-FFF2-40B4-BE49-F238E27FC236}">
                  <a16:creationId xmlns:a16="http://schemas.microsoft.com/office/drawing/2014/main" id="{B2E3A699-C965-B04B-9B1C-542330DFFE18}"/>
                </a:ext>
              </a:extLst>
            </p:cNvPr>
            <p:cNvSpPr/>
            <p:nvPr/>
          </p:nvSpPr>
          <p:spPr bwMode="auto">
            <a:xfrm>
              <a:off x="4857225" y="2674804"/>
              <a:ext cx="494951" cy="1593908"/>
            </a:xfrm>
            <a:prstGeom prst="downArrow">
              <a:avLst>
                <a:gd name="adj1" fmla="val 30488"/>
                <a:gd name="adj2" fmla="val 50000"/>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12" name="Down Arrow 11">
              <a:extLst>
                <a:ext uri="{FF2B5EF4-FFF2-40B4-BE49-F238E27FC236}">
                  <a16:creationId xmlns:a16="http://schemas.microsoft.com/office/drawing/2014/main" id="{095B0962-B98D-6046-B2D6-8E90CAC003C7}"/>
                </a:ext>
              </a:extLst>
            </p:cNvPr>
            <p:cNvSpPr/>
            <p:nvPr/>
          </p:nvSpPr>
          <p:spPr bwMode="auto">
            <a:xfrm>
              <a:off x="5536733" y="2674804"/>
              <a:ext cx="494951" cy="1593908"/>
            </a:xfrm>
            <a:prstGeom prst="downArrow">
              <a:avLst>
                <a:gd name="adj1" fmla="val 30488"/>
                <a:gd name="adj2" fmla="val 50000"/>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grpSp>
    </p:spTree>
    <p:extLst>
      <p:ext uri="{BB962C8B-B14F-4D97-AF65-F5344CB8AC3E}">
        <p14:creationId xmlns:p14="http://schemas.microsoft.com/office/powerpoint/2010/main" val="1275888221"/>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790301D-E5B4-F64E-BF35-92F3BD567CC3}"/>
              </a:ext>
            </a:extLst>
          </p:cNvPr>
          <p:cNvSpPr>
            <a:spLocks noGrp="1"/>
          </p:cNvSpPr>
          <p:nvPr>
            <p:ph type="body" sz="quarter" idx="11"/>
          </p:nvPr>
        </p:nvSpPr>
        <p:spPr/>
        <p:txBody>
          <a:bodyPr/>
          <a:lstStyle/>
          <a:p>
            <a:r>
              <a:rPr lang="en-US" dirty="0"/>
              <a:t>Speaker</a:t>
            </a:r>
          </a:p>
        </p:txBody>
      </p:sp>
      <p:grpSp>
        <p:nvGrpSpPr>
          <p:cNvPr id="3" name="Group 2">
            <a:extLst>
              <a:ext uri="{FF2B5EF4-FFF2-40B4-BE49-F238E27FC236}">
                <a16:creationId xmlns:a16="http://schemas.microsoft.com/office/drawing/2014/main" id="{B6C2270B-060E-6B47-85C1-62F2CFC942BC}"/>
              </a:ext>
            </a:extLst>
          </p:cNvPr>
          <p:cNvGrpSpPr/>
          <p:nvPr/>
        </p:nvGrpSpPr>
        <p:grpSpPr>
          <a:xfrm>
            <a:off x="508943" y="1650762"/>
            <a:ext cx="7823464" cy="2468231"/>
            <a:chOff x="323413" y="1650762"/>
            <a:chExt cx="7823464" cy="2468231"/>
          </a:xfrm>
        </p:grpSpPr>
        <p:sp>
          <p:nvSpPr>
            <p:cNvPr id="19" name="Rounded Rectangle 18">
              <a:extLst>
                <a:ext uri="{FF2B5EF4-FFF2-40B4-BE49-F238E27FC236}">
                  <a16:creationId xmlns:a16="http://schemas.microsoft.com/office/drawing/2014/main" id="{D9F16B8A-DB7E-4747-81DF-BCAB51CFC3FB}"/>
                </a:ext>
              </a:extLst>
            </p:cNvPr>
            <p:cNvSpPr/>
            <p:nvPr/>
          </p:nvSpPr>
          <p:spPr bwMode="auto">
            <a:xfrm>
              <a:off x="529965" y="1809362"/>
              <a:ext cx="7616912" cy="2309631"/>
            </a:xfrm>
            <a:prstGeom prst="roundRect">
              <a:avLst>
                <a:gd name="adj" fmla="val 2527"/>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fromWordArt="0" anchor="ctr" anchorCtr="0" forceAA="0" compatLnSpc="1">
              <a:prstTxWarp prst="textNoShape">
                <a:avLst/>
              </a:prstTxWarp>
              <a:noAutofit/>
            </a:bodyPr>
            <a:lstStyle/>
            <a:p>
              <a:endParaRPr lang="en-US" sz="14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0" name="Rounded Rectangle 19">
              <a:extLst>
                <a:ext uri="{FF2B5EF4-FFF2-40B4-BE49-F238E27FC236}">
                  <a16:creationId xmlns:a16="http://schemas.microsoft.com/office/drawing/2014/main" id="{C2920968-B7CB-CE4D-9A5B-6339160D8701}"/>
                </a:ext>
              </a:extLst>
            </p:cNvPr>
            <p:cNvSpPr/>
            <p:nvPr/>
          </p:nvSpPr>
          <p:spPr bwMode="auto">
            <a:xfrm>
              <a:off x="1517262" y="1650762"/>
              <a:ext cx="1938997" cy="484632"/>
            </a:xfrm>
            <a:prstGeom prst="roundRect">
              <a:avLst>
                <a:gd name="adj" fmla="val 0"/>
              </a:avLst>
            </a:prstGeom>
            <a:solidFill>
              <a:schemeClr val="accent1"/>
            </a:solidFill>
            <a:ln w="9525" cap="flat" cmpd="sng" algn="ctr">
              <a:noFill/>
              <a:prstDash val="solid"/>
              <a:round/>
              <a:headEnd type="none" w="med" len="med"/>
              <a:tailEnd type="none" w="med" len="med"/>
            </a:ln>
            <a:effectLst>
              <a:outerShdw dist="12700" dir="5400000" algn="t" rotWithShape="0">
                <a:srgbClr val="659201"/>
              </a:outerShdw>
            </a:effectLst>
          </p:spPr>
          <p:txBody>
            <a:bodyPr vert="horz" wrap="square" lIns="91440" tIns="91440" rIns="91440" bIns="91440" numCol="1" rtlCol="0" anchor="ctr" anchorCtr="0" compatLnSpc="1">
              <a:prstTxWarp prst="textNoShape">
                <a:avLst/>
              </a:prstTxWarp>
              <a:normAutofit lnSpcReduction="1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21" name="TextBox 20">
              <a:extLst>
                <a:ext uri="{FF2B5EF4-FFF2-40B4-BE49-F238E27FC236}">
                  <a16:creationId xmlns:a16="http://schemas.microsoft.com/office/drawing/2014/main" id="{E9701A70-DA21-2845-A9B6-39E9631D8C95}"/>
                </a:ext>
              </a:extLst>
            </p:cNvPr>
            <p:cNvSpPr txBox="1"/>
            <p:nvPr/>
          </p:nvSpPr>
          <p:spPr>
            <a:xfrm>
              <a:off x="1514702" y="1701503"/>
              <a:ext cx="1744388" cy="338554"/>
            </a:xfrm>
            <a:prstGeom prst="rect">
              <a:avLst/>
            </a:prstGeom>
            <a:noFill/>
          </p:spPr>
          <p:txBody>
            <a:bodyPr wrap="none" rtlCol="0">
              <a:spAutoFit/>
            </a:bodyPr>
            <a:lstStyle/>
            <a:p>
              <a:r>
                <a:rPr lang="en-US" sz="1600" b="1" dirty="0">
                  <a:solidFill>
                    <a:schemeClr val="bg1"/>
                  </a:solidFill>
                  <a:ea typeface="Arial" charset="0"/>
                </a:rPr>
                <a:t>Carmen DeArdo</a:t>
              </a:r>
            </a:p>
          </p:txBody>
        </p:sp>
        <p:sp>
          <p:nvSpPr>
            <p:cNvPr id="22" name="TextBox 21">
              <a:extLst>
                <a:ext uri="{FF2B5EF4-FFF2-40B4-BE49-F238E27FC236}">
                  <a16:creationId xmlns:a16="http://schemas.microsoft.com/office/drawing/2014/main" id="{146F0182-4705-9143-8608-3783C19FE1D4}"/>
                </a:ext>
              </a:extLst>
            </p:cNvPr>
            <p:cNvSpPr txBox="1"/>
            <p:nvPr/>
          </p:nvSpPr>
          <p:spPr>
            <a:xfrm>
              <a:off x="1514701" y="2598553"/>
              <a:ext cx="6453867" cy="961802"/>
            </a:xfrm>
            <a:prstGeom prst="rect">
              <a:avLst/>
            </a:prstGeom>
            <a:noFill/>
          </p:spPr>
          <p:txBody>
            <a:bodyPr wrap="square" lIns="0" tIns="0" rIns="0" bIns="0" rtlCol="0">
              <a:spAutoFit/>
            </a:bodyPr>
            <a:lstStyle/>
            <a:p>
              <a:pPr>
                <a:lnSpc>
                  <a:spcPct val="114000"/>
                </a:lnSpc>
              </a:pPr>
              <a:r>
                <a:rPr lang="en-US" sz="1400" dirty="0">
                  <a:solidFill>
                    <a:schemeClr val="bg1">
                      <a:lumMod val="50000"/>
                    </a:schemeClr>
                  </a:solidFill>
                  <a:ea typeface="Arial" charset="0"/>
                </a:rPr>
                <a:t>Carmen has experience both leading and consulting on Enterprise wide DevOps Journeys over the last decade.  His current focus is on utilizing this experience and Value Stream Management principles to help companies accelerate their flow of business value work.  </a:t>
              </a:r>
              <a:r>
                <a:rPr lang="en-US" sz="1400" i="1" dirty="0">
                  <a:solidFill>
                    <a:schemeClr val="bg1">
                      <a:lumMod val="50000"/>
                    </a:schemeClr>
                  </a:solidFill>
                  <a:ea typeface="Arial" charset="0"/>
                </a:rPr>
                <a:t>@carmendeardo</a:t>
              </a:r>
            </a:p>
          </p:txBody>
        </p:sp>
        <p:pic>
          <p:nvPicPr>
            <p:cNvPr id="23" name="Picture 22">
              <a:extLst>
                <a:ext uri="{FF2B5EF4-FFF2-40B4-BE49-F238E27FC236}">
                  <a16:creationId xmlns:a16="http://schemas.microsoft.com/office/drawing/2014/main" id="{B3D75A19-685C-0F4F-B042-E636438DD5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415" y="1656998"/>
              <a:ext cx="1122413" cy="1122413"/>
            </a:xfrm>
            <a:prstGeom prst="rect">
              <a:avLst/>
            </a:prstGeom>
            <a:ln w="12700">
              <a:solidFill>
                <a:schemeClr val="bg1"/>
              </a:solidFill>
            </a:ln>
          </p:spPr>
        </p:pic>
        <p:sp>
          <p:nvSpPr>
            <p:cNvPr id="24" name="Triangle 23">
              <a:extLst>
                <a:ext uri="{FF2B5EF4-FFF2-40B4-BE49-F238E27FC236}">
                  <a16:creationId xmlns:a16="http://schemas.microsoft.com/office/drawing/2014/main" id="{B6CF4C2D-4319-0748-AC8D-088A2F0946CB}"/>
                </a:ext>
              </a:extLst>
            </p:cNvPr>
            <p:cNvSpPr/>
            <p:nvPr/>
          </p:nvSpPr>
          <p:spPr bwMode="auto">
            <a:xfrm rot="10800000">
              <a:off x="323413" y="2785238"/>
              <a:ext cx="206549" cy="107369"/>
            </a:xfrm>
            <a:prstGeom prst="triangle">
              <a:avLst>
                <a:gd name="adj" fmla="val 1"/>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25" name="TextBox 24">
              <a:extLst>
                <a:ext uri="{FF2B5EF4-FFF2-40B4-BE49-F238E27FC236}">
                  <a16:creationId xmlns:a16="http://schemas.microsoft.com/office/drawing/2014/main" id="{C5D5368C-A018-F549-86DE-8F1E4CDAAF4C}"/>
                </a:ext>
              </a:extLst>
            </p:cNvPr>
            <p:cNvSpPr txBox="1"/>
            <p:nvPr/>
          </p:nvSpPr>
          <p:spPr>
            <a:xfrm>
              <a:off x="1514701" y="2229436"/>
              <a:ext cx="6391577" cy="225062"/>
            </a:xfrm>
            <a:prstGeom prst="rect">
              <a:avLst/>
            </a:prstGeom>
            <a:noFill/>
          </p:spPr>
          <p:txBody>
            <a:bodyPr wrap="square" lIns="0" tIns="0" rIns="0" bIns="0" rtlCol="0">
              <a:spAutoFit/>
            </a:bodyPr>
            <a:lstStyle/>
            <a:p>
              <a:pPr>
                <a:lnSpc>
                  <a:spcPct val="114000"/>
                </a:lnSpc>
              </a:pPr>
              <a:r>
                <a:rPr lang="en-US" sz="1400" i="1" dirty="0">
                  <a:solidFill>
                    <a:srgbClr val="58585B"/>
                  </a:solidFill>
                  <a:ea typeface="Arial" charset="0"/>
                </a:rPr>
                <a:t>Senior VSM Strategist @ </a:t>
              </a:r>
              <a:r>
                <a:rPr lang="en-US" sz="1400" b="1" i="1" dirty="0">
                  <a:solidFill>
                    <a:srgbClr val="58585B"/>
                  </a:solidFill>
                  <a:ea typeface="Arial" charset="0"/>
                </a:rPr>
                <a:t>Tasktop Technologies</a:t>
              </a:r>
              <a:r>
                <a:rPr lang="en-US" sz="1400" i="1" dirty="0">
                  <a:solidFill>
                    <a:srgbClr val="58585B"/>
                  </a:solidFill>
                  <a:ea typeface="Arial" charset="0"/>
                </a:rPr>
                <a:t>, </a:t>
              </a:r>
            </a:p>
          </p:txBody>
        </p:sp>
      </p:grpSp>
    </p:spTree>
    <p:extLst>
      <p:ext uri="{BB962C8B-B14F-4D97-AF65-F5344CB8AC3E}">
        <p14:creationId xmlns:p14="http://schemas.microsoft.com/office/powerpoint/2010/main" val="1769733988"/>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riangle 108">
            <a:extLst>
              <a:ext uri="{FF2B5EF4-FFF2-40B4-BE49-F238E27FC236}">
                <a16:creationId xmlns:a16="http://schemas.microsoft.com/office/drawing/2014/main" id="{1E014A50-E91A-794F-94B3-F13A843C65BE}"/>
              </a:ext>
            </a:extLst>
          </p:cNvPr>
          <p:cNvSpPr/>
          <p:nvPr/>
        </p:nvSpPr>
        <p:spPr bwMode="auto">
          <a:xfrm rot="10800000" flipV="1">
            <a:off x="1954657" y="3052277"/>
            <a:ext cx="123534" cy="178409"/>
          </a:xfrm>
          <a:prstGeom prst="triangle">
            <a:avLst>
              <a:gd name="adj" fmla="val 1"/>
            </a:avLst>
          </a:prstGeom>
          <a:solidFill>
            <a:schemeClr val="bg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a:endParaRPr lang="en-US" sz="2000" dirty="0">
              <a:latin typeface="Lato" charset="0"/>
              <a:ea typeface="Lato" charset="0"/>
              <a:cs typeface="Lato" charset="0"/>
            </a:endParaRPr>
          </a:p>
        </p:txBody>
      </p:sp>
      <p:sp>
        <p:nvSpPr>
          <p:cNvPr id="110" name="Triangle 109">
            <a:extLst>
              <a:ext uri="{FF2B5EF4-FFF2-40B4-BE49-F238E27FC236}">
                <a16:creationId xmlns:a16="http://schemas.microsoft.com/office/drawing/2014/main" id="{184C9405-85D0-C94B-B28A-ED050BFCD1F7}"/>
              </a:ext>
            </a:extLst>
          </p:cNvPr>
          <p:cNvSpPr/>
          <p:nvPr/>
        </p:nvSpPr>
        <p:spPr bwMode="auto">
          <a:xfrm rot="10800000" flipV="1">
            <a:off x="1954657" y="1597732"/>
            <a:ext cx="123534" cy="178409"/>
          </a:xfrm>
          <a:prstGeom prst="triangle">
            <a:avLst>
              <a:gd name="adj" fmla="val 1"/>
            </a:avLst>
          </a:prstGeom>
          <a:solidFill>
            <a:schemeClr val="bg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a:endParaRPr lang="en-US" sz="2000" dirty="0">
              <a:latin typeface="Lato" charset="0"/>
              <a:ea typeface="Lato" charset="0"/>
              <a:cs typeface="Lato" charset="0"/>
            </a:endParaRPr>
          </a:p>
        </p:txBody>
      </p:sp>
      <p:sp>
        <p:nvSpPr>
          <p:cNvPr id="108" name="Triangle 107">
            <a:extLst>
              <a:ext uri="{FF2B5EF4-FFF2-40B4-BE49-F238E27FC236}">
                <a16:creationId xmlns:a16="http://schemas.microsoft.com/office/drawing/2014/main" id="{818DDC61-2CF2-BD4B-9DFB-7B621DDD3878}"/>
              </a:ext>
            </a:extLst>
          </p:cNvPr>
          <p:cNvSpPr/>
          <p:nvPr/>
        </p:nvSpPr>
        <p:spPr bwMode="auto">
          <a:xfrm rot="10800000" flipH="1" flipV="1">
            <a:off x="7063729" y="3066477"/>
            <a:ext cx="123534" cy="178409"/>
          </a:xfrm>
          <a:prstGeom prst="triangle">
            <a:avLst>
              <a:gd name="adj" fmla="val 1"/>
            </a:avLst>
          </a:prstGeom>
          <a:solidFill>
            <a:schemeClr val="bg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a:endParaRPr lang="en-US" sz="2000" dirty="0">
              <a:latin typeface="Lato" charset="0"/>
              <a:ea typeface="Lato" charset="0"/>
              <a:cs typeface="Lato" charset="0"/>
            </a:endParaRPr>
          </a:p>
        </p:txBody>
      </p:sp>
      <p:sp>
        <p:nvSpPr>
          <p:cNvPr id="107" name="Triangle 106">
            <a:extLst>
              <a:ext uri="{FF2B5EF4-FFF2-40B4-BE49-F238E27FC236}">
                <a16:creationId xmlns:a16="http://schemas.microsoft.com/office/drawing/2014/main" id="{FA17038A-0B85-D948-9F87-87C59A3B09B7}"/>
              </a:ext>
            </a:extLst>
          </p:cNvPr>
          <p:cNvSpPr/>
          <p:nvPr/>
        </p:nvSpPr>
        <p:spPr bwMode="auto">
          <a:xfrm rot="10800000" flipH="1" flipV="1">
            <a:off x="7063729" y="1605538"/>
            <a:ext cx="123534" cy="178409"/>
          </a:xfrm>
          <a:prstGeom prst="triangle">
            <a:avLst>
              <a:gd name="adj" fmla="val 1"/>
            </a:avLst>
          </a:prstGeom>
          <a:solidFill>
            <a:schemeClr val="bg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a:endParaRPr lang="en-US" sz="2000" dirty="0">
              <a:latin typeface="Lato" charset="0"/>
              <a:ea typeface="Lato" charset="0"/>
              <a:cs typeface="Lato" charset="0"/>
            </a:endParaRPr>
          </a:p>
        </p:txBody>
      </p:sp>
      <p:sp>
        <p:nvSpPr>
          <p:cNvPr id="106" name="Rectangle 105">
            <a:extLst>
              <a:ext uri="{FF2B5EF4-FFF2-40B4-BE49-F238E27FC236}">
                <a16:creationId xmlns:a16="http://schemas.microsoft.com/office/drawing/2014/main" id="{0C9C921E-CBFE-5A4F-A044-172CB9EB4C2E}"/>
              </a:ext>
            </a:extLst>
          </p:cNvPr>
          <p:cNvSpPr/>
          <p:nvPr/>
        </p:nvSpPr>
        <p:spPr bwMode="auto">
          <a:xfrm>
            <a:off x="3742263" y="3894617"/>
            <a:ext cx="1659468" cy="605805"/>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a:endParaRPr lang="en-US" sz="2000" dirty="0">
              <a:latin typeface="Lato" charset="0"/>
              <a:ea typeface="Lato" charset="0"/>
              <a:cs typeface="Lato" charset="0"/>
            </a:endParaRPr>
          </a:p>
        </p:txBody>
      </p:sp>
      <p:sp>
        <p:nvSpPr>
          <p:cNvPr id="104" name="Rectangle 103">
            <a:extLst>
              <a:ext uri="{FF2B5EF4-FFF2-40B4-BE49-F238E27FC236}">
                <a16:creationId xmlns:a16="http://schemas.microsoft.com/office/drawing/2014/main" id="{06A40FCF-A50B-7E40-819B-4E8307A19642}"/>
              </a:ext>
            </a:extLst>
          </p:cNvPr>
          <p:cNvSpPr/>
          <p:nvPr/>
        </p:nvSpPr>
        <p:spPr bwMode="auto">
          <a:xfrm>
            <a:off x="455182" y="3235651"/>
            <a:ext cx="1811264" cy="605805"/>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a:endParaRPr lang="en-US" sz="2000" dirty="0">
              <a:latin typeface="Lato" charset="0"/>
              <a:ea typeface="Lato" charset="0"/>
              <a:cs typeface="Lato" charset="0"/>
            </a:endParaRPr>
          </a:p>
        </p:txBody>
      </p:sp>
      <p:sp>
        <p:nvSpPr>
          <p:cNvPr id="105" name="Rectangle 104">
            <a:extLst>
              <a:ext uri="{FF2B5EF4-FFF2-40B4-BE49-F238E27FC236}">
                <a16:creationId xmlns:a16="http://schemas.microsoft.com/office/drawing/2014/main" id="{CC1D12C6-965A-B24B-8C8C-497A37977455}"/>
              </a:ext>
            </a:extLst>
          </p:cNvPr>
          <p:cNvSpPr/>
          <p:nvPr/>
        </p:nvSpPr>
        <p:spPr bwMode="auto">
          <a:xfrm>
            <a:off x="455182" y="1781663"/>
            <a:ext cx="1811264" cy="605805"/>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a:endParaRPr lang="en-US" sz="2000" dirty="0">
              <a:latin typeface="Lato" charset="0"/>
              <a:ea typeface="Lato" charset="0"/>
              <a:cs typeface="Lato" charset="0"/>
            </a:endParaRPr>
          </a:p>
        </p:txBody>
      </p:sp>
      <p:sp>
        <p:nvSpPr>
          <p:cNvPr id="103" name="Rectangle 102">
            <a:extLst>
              <a:ext uri="{FF2B5EF4-FFF2-40B4-BE49-F238E27FC236}">
                <a16:creationId xmlns:a16="http://schemas.microsoft.com/office/drawing/2014/main" id="{92DEF75E-827A-8741-9223-961E224AC820}"/>
              </a:ext>
            </a:extLst>
          </p:cNvPr>
          <p:cNvSpPr/>
          <p:nvPr/>
        </p:nvSpPr>
        <p:spPr bwMode="auto">
          <a:xfrm>
            <a:off x="6874937" y="3243457"/>
            <a:ext cx="1812511" cy="605805"/>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a:endParaRPr lang="en-US" sz="2000" dirty="0">
              <a:latin typeface="Lato" charset="0"/>
              <a:ea typeface="Lato" charset="0"/>
              <a:cs typeface="Lato" charset="0"/>
            </a:endParaRPr>
          </a:p>
        </p:txBody>
      </p:sp>
      <p:sp>
        <p:nvSpPr>
          <p:cNvPr id="102" name="Rectangle 101">
            <a:extLst>
              <a:ext uri="{FF2B5EF4-FFF2-40B4-BE49-F238E27FC236}">
                <a16:creationId xmlns:a16="http://schemas.microsoft.com/office/drawing/2014/main" id="{209785D9-6C74-864D-B0A4-89DFA855EAE9}"/>
              </a:ext>
            </a:extLst>
          </p:cNvPr>
          <p:cNvSpPr/>
          <p:nvPr/>
        </p:nvSpPr>
        <p:spPr bwMode="auto">
          <a:xfrm>
            <a:off x="6874937" y="1789469"/>
            <a:ext cx="1812511" cy="605805"/>
          </a:xfrm>
          <a:prstGeom prst="rect">
            <a:avLst/>
          </a:prstGeom>
          <a:solidFill>
            <a:schemeClr val="bg1">
              <a:lumMod val="95000"/>
            </a:schemeClr>
          </a:solidFill>
          <a:ln w="9525" cap="flat" cmpd="sng" algn="ctr">
            <a:noFill/>
            <a:prstDash val="solid"/>
            <a:round/>
            <a:headEnd type="none" w="med" len="med"/>
            <a:tailEnd type="none" w="med" len="med"/>
          </a:ln>
          <a:effectLst>
            <a:outerShdw dist="25400" dir="5400000" algn="t" rotWithShape="0">
              <a:prstClr val="black">
                <a:alpha val="20000"/>
              </a:prstClr>
            </a:outerShdw>
          </a:effectLst>
        </p:spPr>
        <p:txBody>
          <a:bodyPr vert="horz" wrap="square" lIns="91440" tIns="91440" rIns="91440" bIns="91440" numCol="1" rtlCol="0" anchor="ctr" anchorCtr="0" compatLnSpc="1">
            <a:prstTxWarp prst="textNoShape">
              <a:avLst/>
            </a:prstTxWarp>
            <a:normAutofit/>
          </a:bodyPr>
          <a:lstStyle/>
          <a:p>
            <a:pPr algn="ctr" defTabSz="914378"/>
            <a:endParaRPr lang="en-US" sz="2000" dirty="0">
              <a:latin typeface="Lato" charset="0"/>
              <a:ea typeface="Lato" charset="0"/>
              <a:cs typeface="Lato" charset="0"/>
            </a:endParaRPr>
          </a:p>
        </p:txBody>
      </p:sp>
      <p:sp>
        <p:nvSpPr>
          <p:cNvPr id="6" name="Rounded Rectangle 5">
            <a:extLst>
              <a:ext uri="{FF2B5EF4-FFF2-40B4-BE49-F238E27FC236}">
                <a16:creationId xmlns:a16="http://schemas.microsoft.com/office/drawing/2014/main" id="{365C7960-8A42-2143-B108-9E3D1590F290}"/>
              </a:ext>
            </a:extLst>
          </p:cNvPr>
          <p:cNvSpPr/>
          <p:nvPr/>
        </p:nvSpPr>
        <p:spPr>
          <a:xfrm>
            <a:off x="2077511" y="1597732"/>
            <a:ext cx="688050" cy="678901"/>
          </a:xfrm>
          <a:prstGeom prst="roundRect">
            <a:avLst>
              <a:gd name="adj" fmla="val 0"/>
            </a:avLst>
          </a:prstGeom>
          <a:solidFill>
            <a:schemeClr val="accent1"/>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b="1" dirty="0">
              <a:sym typeface="Arial"/>
            </a:endParaRPr>
          </a:p>
        </p:txBody>
      </p:sp>
      <p:sp>
        <p:nvSpPr>
          <p:cNvPr id="8" name="Rounded Rectangle 7">
            <a:extLst>
              <a:ext uri="{FF2B5EF4-FFF2-40B4-BE49-F238E27FC236}">
                <a16:creationId xmlns:a16="http://schemas.microsoft.com/office/drawing/2014/main" id="{F9927F5A-B380-AE4D-BBA8-1A8DAAF9738D}"/>
              </a:ext>
            </a:extLst>
          </p:cNvPr>
          <p:cNvSpPr/>
          <p:nvPr/>
        </p:nvSpPr>
        <p:spPr>
          <a:xfrm>
            <a:off x="2077511" y="3053007"/>
            <a:ext cx="688050" cy="678901"/>
          </a:xfrm>
          <a:prstGeom prst="roundRect">
            <a:avLst>
              <a:gd name="adj" fmla="val 0"/>
            </a:avLst>
          </a:prstGeom>
          <a:solidFill>
            <a:schemeClr val="accent1"/>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b="1" dirty="0">
              <a:sym typeface="Arial"/>
            </a:endParaRPr>
          </a:p>
        </p:txBody>
      </p:sp>
      <p:sp>
        <p:nvSpPr>
          <p:cNvPr id="9" name="Rounded Rectangle 8">
            <a:extLst>
              <a:ext uri="{FF2B5EF4-FFF2-40B4-BE49-F238E27FC236}">
                <a16:creationId xmlns:a16="http://schemas.microsoft.com/office/drawing/2014/main" id="{5C53BA5B-DCFB-DB41-8796-42C49929D9B9}"/>
              </a:ext>
            </a:extLst>
          </p:cNvPr>
          <p:cNvSpPr/>
          <p:nvPr/>
        </p:nvSpPr>
        <p:spPr>
          <a:xfrm>
            <a:off x="6378440" y="1605538"/>
            <a:ext cx="688050" cy="678901"/>
          </a:xfrm>
          <a:prstGeom prst="roundRect">
            <a:avLst>
              <a:gd name="adj" fmla="val 0"/>
            </a:avLst>
          </a:prstGeom>
          <a:solidFill>
            <a:schemeClr val="accent1"/>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b="1" dirty="0">
              <a:sym typeface="Arial"/>
            </a:endParaRPr>
          </a:p>
        </p:txBody>
      </p:sp>
      <p:sp>
        <p:nvSpPr>
          <p:cNvPr id="10" name="Rounded Rectangle 9">
            <a:extLst>
              <a:ext uri="{FF2B5EF4-FFF2-40B4-BE49-F238E27FC236}">
                <a16:creationId xmlns:a16="http://schemas.microsoft.com/office/drawing/2014/main" id="{0212DBB1-AE0A-9747-B340-F53637F55C15}"/>
              </a:ext>
            </a:extLst>
          </p:cNvPr>
          <p:cNvSpPr/>
          <p:nvPr/>
        </p:nvSpPr>
        <p:spPr>
          <a:xfrm>
            <a:off x="6378440" y="3060813"/>
            <a:ext cx="688050" cy="678901"/>
          </a:xfrm>
          <a:prstGeom prst="roundRect">
            <a:avLst>
              <a:gd name="adj" fmla="val 0"/>
            </a:avLst>
          </a:prstGeom>
          <a:solidFill>
            <a:schemeClr val="accent1"/>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b="1" dirty="0">
              <a:sym typeface="Arial"/>
            </a:endParaRPr>
          </a:p>
        </p:txBody>
      </p:sp>
      <p:sp>
        <p:nvSpPr>
          <p:cNvPr id="11" name="Rounded Rectangle 10">
            <a:extLst>
              <a:ext uri="{FF2B5EF4-FFF2-40B4-BE49-F238E27FC236}">
                <a16:creationId xmlns:a16="http://schemas.microsoft.com/office/drawing/2014/main" id="{54639AE2-2411-534C-8D86-BC5611D7987D}"/>
              </a:ext>
            </a:extLst>
          </p:cNvPr>
          <p:cNvSpPr/>
          <p:nvPr/>
        </p:nvSpPr>
        <p:spPr>
          <a:xfrm>
            <a:off x="4227975" y="3379169"/>
            <a:ext cx="688050" cy="678901"/>
          </a:xfrm>
          <a:prstGeom prst="roundRect">
            <a:avLst>
              <a:gd name="adj" fmla="val 0"/>
            </a:avLst>
          </a:prstGeom>
          <a:solidFill>
            <a:schemeClr val="accent1"/>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nchorCtr="0">
            <a:noAutofit/>
          </a:bodyPr>
          <a:lstStyle/>
          <a:p>
            <a:pPr algn="ctr"/>
            <a:endParaRPr lang="en-US" b="1" dirty="0">
              <a:sym typeface="Arial"/>
            </a:endParaRPr>
          </a:p>
        </p:txBody>
      </p:sp>
      <p:pic>
        <p:nvPicPr>
          <p:cNvPr id="25" name="Picture 24">
            <a:extLst>
              <a:ext uri="{FF2B5EF4-FFF2-40B4-BE49-F238E27FC236}">
                <a16:creationId xmlns:a16="http://schemas.microsoft.com/office/drawing/2014/main" id="{CEF062CD-D549-1C41-8B04-9258A520617E}"/>
              </a:ext>
            </a:extLst>
          </p:cNvPr>
          <p:cNvPicPr>
            <a:picLocks noChangeAspect="1"/>
          </p:cNvPicPr>
          <p:nvPr/>
        </p:nvPicPr>
        <p:blipFill>
          <a:blip r:embed="rId3">
            <a:biLevel thresh="25000"/>
          </a:blip>
          <a:stretch>
            <a:fillRect/>
          </a:stretch>
        </p:blipFill>
        <p:spPr>
          <a:xfrm>
            <a:off x="2204895" y="3185564"/>
            <a:ext cx="433284" cy="413784"/>
          </a:xfrm>
          <a:prstGeom prst="rect">
            <a:avLst/>
          </a:prstGeom>
          <a:effectLst/>
        </p:spPr>
      </p:pic>
      <p:pic>
        <p:nvPicPr>
          <p:cNvPr id="29" name="Picture 28">
            <a:extLst>
              <a:ext uri="{FF2B5EF4-FFF2-40B4-BE49-F238E27FC236}">
                <a16:creationId xmlns:a16="http://schemas.microsoft.com/office/drawing/2014/main" id="{069B5651-63A5-EB49-9FE9-1648A4CCDB53}"/>
              </a:ext>
            </a:extLst>
          </p:cNvPr>
          <p:cNvPicPr>
            <a:picLocks noChangeAspect="1"/>
          </p:cNvPicPr>
          <p:nvPr/>
        </p:nvPicPr>
        <p:blipFill>
          <a:blip r:embed="rId4">
            <a:biLevel thresh="25000"/>
          </a:blip>
          <a:stretch>
            <a:fillRect/>
          </a:stretch>
        </p:blipFill>
        <p:spPr>
          <a:xfrm>
            <a:off x="4410444" y="3511297"/>
            <a:ext cx="323114" cy="414644"/>
          </a:xfrm>
          <a:prstGeom prst="rect">
            <a:avLst/>
          </a:prstGeom>
          <a:effectLst/>
        </p:spPr>
      </p:pic>
      <p:pic>
        <p:nvPicPr>
          <p:cNvPr id="30" name="Picture 29">
            <a:extLst>
              <a:ext uri="{FF2B5EF4-FFF2-40B4-BE49-F238E27FC236}">
                <a16:creationId xmlns:a16="http://schemas.microsoft.com/office/drawing/2014/main" id="{1EC79F23-3459-AD47-BAA4-9C5B78FFA90C}"/>
              </a:ext>
            </a:extLst>
          </p:cNvPr>
          <p:cNvPicPr>
            <a:picLocks noChangeAspect="1"/>
          </p:cNvPicPr>
          <p:nvPr/>
        </p:nvPicPr>
        <p:blipFill>
          <a:blip r:embed="rId5">
            <a:biLevel thresh="25000"/>
          </a:blip>
          <a:stretch>
            <a:fillRect/>
          </a:stretch>
        </p:blipFill>
        <p:spPr>
          <a:xfrm>
            <a:off x="6501974" y="1732417"/>
            <a:ext cx="440982" cy="377388"/>
          </a:xfrm>
          <a:prstGeom prst="rect">
            <a:avLst/>
          </a:prstGeom>
          <a:effectLst/>
        </p:spPr>
      </p:pic>
      <p:cxnSp>
        <p:nvCxnSpPr>
          <p:cNvPr id="33" name="Elbow Connector 32">
            <a:extLst>
              <a:ext uri="{FF2B5EF4-FFF2-40B4-BE49-F238E27FC236}">
                <a16:creationId xmlns:a16="http://schemas.microsoft.com/office/drawing/2014/main" id="{4701DBF4-BBF6-D44C-8E18-2F42F9E1BB2D}"/>
              </a:ext>
            </a:extLst>
          </p:cNvPr>
          <p:cNvCxnSpPr>
            <a:cxnSpLocks/>
            <a:stCxn id="6" idx="3"/>
            <a:endCxn id="84" idx="4"/>
          </p:cNvCxnSpPr>
          <p:nvPr/>
        </p:nvCxnSpPr>
        <p:spPr bwMode="auto">
          <a:xfrm flipV="1">
            <a:off x="2765561" y="1682481"/>
            <a:ext cx="769560" cy="254702"/>
          </a:xfrm>
          <a:prstGeom prst="bentConnector2">
            <a:avLst/>
          </a:prstGeom>
          <a:solidFill>
            <a:schemeClr val="accent1"/>
          </a:solidFill>
          <a:ln w="15875" cap="flat" cmpd="sng" algn="ctr">
            <a:solidFill>
              <a:schemeClr val="accent1"/>
            </a:solidFill>
            <a:prstDash val="sysDot"/>
            <a:round/>
            <a:headEnd type="none" w="med" len="med"/>
            <a:tailEnd type="none" w="med" len="med"/>
          </a:ln>
          <a:effectLst/>
        </p:spPr>
      </p:cxnSp>
      <p:cxnSp>
        <p:nvCxnSpPr>
          <p:cNvPr id="37" name="Elbow Connector 36">
            <a:extLst>
              <a:ext uri="{FF2B5EF4-FFF2-40B4-BE49-F238E27FC236}">
                <a16:creationId xmlns:a16="http://schemas.microsoft.com/office/drawing/2014/main" id="{C3D432D3-C75C-E047-BBC1-6CE620FFA14C}"/>
              </a:ext>
            </a:extLst>
          </p:cNvPr>
          <p:cNvCxnSpPr>
            <a:cxnSpLocks/>
            <a:stCxn id="8" idx="3"/>
            <a:endCxn id="89" idx="4"/>
          </p:cNvCxnSpPr>
          <p:nvPr/>
        </p:nvCxnSpPr>
        <p:spPr bwMode="auto">
          <a:xfrm flipV="1">
            <a:off x="2765561" y="1682481"/>
            <a:ext cx="1285305" cy="1709977"/>
          </a:xfrm>
          <a:prstGeom prst="bentConnector2">
            <a:avLst/>
          </a:prstGeom>
          <a:solidFill>
            <a:schemeClr val="accent1"/>
          </a:solidFill>
          <a:ln w="15875" cap="flat" cmpd="sng" algn="ctr">
            <a:solidFill>
              <a:schemeClr val="accent1"/>
            </a:solidFill>
            <a:prstDash val="sysDot"/>
            <a:round/>
            <a:headEnd type="none" w="med" len="med"/>
            <a:tailEnd type="none" w="med" len="med"/>
          </a:ln>
          <a:effectLst/>
        </p:spPr>
      </p:cxnSp>
      <p:cxnSp>
        <p:nvCxnSpPr>
          <p:cNvPr id="40" name="Elbow Connector 39">
            <a:extLst>
              <a:ext uri="{FF2B5EF4-FFF2-40B4-BE49-F238E27FC236}">
                <a16:creationId xmlns:a16="http://schemas.microsoft.com/office/drawing/2014/main" id="{DE65B14D-D03D-374F-AA93-C77C9A4DB314}"/>
              </a:ext>
            </a:extLst>
          </p:cNvPr>
          <p:cNvCxnSpPr>
            <a:cxnSpLocks/>
            <a:stCxn id="93" idx="4"/>
            <a:endCxn id="9" idx="1"/>
          </p:cNvCxnSpPr>
          <p:nvPr/>
        </p:nvCxnSpPr>
        <p:spPr bwMode="auto">
          <a:xfrm rot="16200000" flipH="1">
            <a:off x="5847424" y="1413973"/>
            <a:ext cx="262508" cy="799523"/>
          </a:xfrm>
          <a:prstGeom prst="bentConnector2">
            <a:avLst/>
          </a:prstGeom>
          <a:solidFill>
            <a:schemeClr val="accent1"/>
          </a:solidFill>
          <a:ln w="15875" cap="flat" cmpd="sng" algn="ctr">
            <a:solidFill>
              <a:schemeClr val="accent1"/>
            </a:solidFill>
            <a:prstDash val="sysDot"/>
            <a:round/>
            <a:headEnd type="none" w="med" len="med"/>
            <a:tailEnd type="none" w="med" len="med"/>
          </a:ln>
          <a:effectLst/>
        </p:spPr>
      </p:cxnSp>
      <p:cxnSp>
        <p:nvCxnSpPr>
          <p:cNvPr id="41" name="Elbow Connector 40">
            <a:extLst>
              <a:ext uri="{FF2B5EF4-FFF2-40B4-BE49-F238E27FC236}">
                <a16:creationId xmlns:a16="http://schemas.microsoft.com/office/drawing/2014/main" id="{C8025A44-AB0F-D54F-8A92-C72F7FFDEA0F}"/>
              </a:ext>
            </a:extLst>
          </p:cNvPr>
          <p:cNvCxnSpPr>
            <a:cxnSpLocks/>
            <a:stCxn id="94" idx="4"/>
            <a:endCxn id="10" idx="1"/>
          </p:cNvCxnSpPr>
          <p:nvPr/>
        </p:nvCxnSpPr>
        <p:spPr bwMode="auto">
          <a:xfrm rot="16200000" flipH="1">
            <a:off x="4874201" y="1896023"/>
            <a:ext cx="1717783" cy="1290697"/>
          </a:xfrm>
          <a:prstGeom prst="bentConnector2">
            <a:avLst/>
          </a:prstGeom>
          <a:solidFill>
            <a:schemeClr val="accent1"/>
          </a:solidFill>
          <a:ln w="15875" cap="flat" cmpd="sng" algn="ctr">
            <a:solidFill>
              <a:schemeClr val="accent1"/>
            </a:solidFill>
            <a:prstDash val="sysDot"/>
            <a:round/>
            <a:headEnd type="none" w="med" len="med"/>
            <a:tailEnd type="none" w="med" len="med"/>
          </a:ln>
          <a:effectLst/>
        </p:spPr>
      </p:cxnSp>
      <p:cxnSp>
        <p:nvCxnSpPr>
          <p:cNvPr id="52" name="Straight Connector 51">
            <a:extLst>
              <a:ext uri="{FF2B5EF4-FFF2-40B4-BE49-F238E27FC236}">
                <a16:creationId xmlns:a16="http://schemas.microsoft.com/office/drawing/2014/main" id="{CDDCC2FE-5B11-0944-9FD1-CF7AE6454B96}"/>
              </a:ext>
            </a:extLst>
          </p:cNvPr>
          <p:cNvCxnSpPr>
            <a:cxnSpLocks/>
            <a:stCxn id="11" idx="0"/>
            <a:endCxn id="80" idx="4"/>
          </p:cNvCxnSpPr>
          <p:nvPr/>
        </p:nvCxnSpPr>
        <p:spPr bwMode="auto">
          <a:xfrm flipV="1">
            <a:off x="4572000" y="1682481"/>
            <a:ext cx="0" cy="1696688"/>
          </a:xfrm>
          <a:prstGeom prst="line">
            <a:avLst/>
          </a:prstGeom>
          <a:solidFill>
            <a:schemeClr val="accent1"/>
          </a:solidFill>
          <a:ln w="15875" cap="flat" cmpd="sng" algn="ctr">
            <a:solidFill>
              <a:schemeClr val="accent1"/>
            </a:solidFill>
            <a:prstDash val="sysDot"/>
            <a:round/>
            <a:headEnd type="none" w="med" len="med"/>
            <a:tailEnd type="none" w="med" len="med"/>
          </a:ln>
          <a:effectLst/>
        </p:spPr>
      </p:cxnSp>
      <p:sp>
        <p:nvSpPr>
          <p:cNvPr id="80" name="Donut 79">
            <a:extLst>
              <a:ext uri="{FF2B5EF4-FFF2-40B4-BE49-F238E27FC236}">
                <a16:creationId xmlns:a16="http://schemas.microsoft.com/office/drawing/2014/main" id="{0714B9F9-1803-524F-ACA5-C6687E47937C}"/>
              </a:ext>
            </a:extLst>
          </p:cNvPr>
          <p:cNvSpPr/>
          <p:nvPr/>
        </p:nvSpPr>
        <p:spPr bwMode="auto">
          <a:xfrm>
            <a:off x="4542039" y="1622558"/>
            <a:ext cx="59923" cy="59923"/>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a:endParaRPr lang="en-US" sz="2000" dirty="0">
              <a:latin typeface="Lato" charset="0"/>
              <a:ea typeface="Lato" charset="0"/>
              <a:cs typeface="Lato" charset="0"/>
            </a:endParaRPr>
          </a:p>
        </p:txBody>
      </p:sp>
      <p:sp>
        <p:nvSpPr>
          <p:cNvPr id="89" name="Donut 88">
            <a:extLst>
              <a:ext uri="{FF2B5EF4-FFF2-40B4-BE49-F238E27FC236}">
                <a16:creationId xmlns:a16="http://schemas.microsoft.com/office/drawing/2014/main" id="{432C9CF6-B165-D64F-B9C5-576DB9A73A37}"/>
              </a:ext>
            </a:extLst>
          </p:cNvPr>
          <p:cNvSpPr/>
          <p:nvPr/>
        </p:nvSpPr>
        <p:spPr bwMode="auto">
          <a:xfrm>
            <a:off x="4020905" y="1622558"/>
            <a:ext cx="59923" cy="59923"/>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a:endParaRPr lang="en-US" sz="2000" dirty="0">
              <a:latin typeface="Lato" charset="0"/>
              <a:ea typeface="Lato" charset="0"/>
              <a:cs typeface="Lato" charset="0"/>
            </a:endParaRPr>
          </a:p>
        </p:txBody>
      </p:sp>
      <p:sp>
        <p:nvSpPr>
          <p:cNvPr id="93" name="Donut 92">
            <a:extLst>
              <a:ext uri="{FF2B5EF4-FFF2-40B4-BE49-F238E27FC236}">
                <a16:creationId xmlns:a16="http://schemas.microsoft.com/office/drawing/2014/main" id="{D4CDA762-900E-044E-868C-EC8CE5F984CA}"/>
              </a:ext>
            </a:extLst>
          </p:cNvPr>
          <p:cNvSpPr/>
          <p:nvPr/>
        </p:nvSpPr>
        <p:spPr bwMode="auto">
          <a:xfrm>
            <a:off x="5548956" y="1622558"/>
            <a:ext cx="59923" cy="59923"/>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a:endParaRPr lang="en-US" sz="2000" dirty="0">
              <a:latin typeface="Lato" charset="0"/>
              <a:ea typeface="Lato" charset="0"/>
              <a:cs typeface="Lato" charset="0"/>
            </a:endParaRPr>
          </a:p>
        </p:txBody>
      </p:sp>
      <p:sp>
        <p:nvSpPr>
          <p:cNvPr id="94" name="Donut 93">
            <a:extLst>
              <a:ext uri="{FF2B5EF4-FFF2-40B4-BE49-F238E27FC236}">
                <a16:creationId xmlns:a16="http://schemas.microsoft.com/office/drawing/2014/main" id="{254F50E1-0EA8-6440-BEE7-4707F48462F2}"/>
              </a:ext>
            </a:extLst>
          </p:cNvPr>
          <p:cNvSpPr/>
          <p:nvPr/>
        </p:nvSpPr>
        <p:spPr bwMode="auto">
          <a:xfrm>
            <a:off x="5057782" y="1622558"/>
            <a:ext cx="59923" cy="59923"/>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a:endParaRPr lang="en-US" sz="2000" dirty="0">
              <a:latin typeface="Lato" charset="0"/>
              <a:ea typeface="Lato" charset="0"/>
              <a:cs typeface="Lato" charset="0"/>
            </a:endParaRPr>
          </a:p>
        </p:txBody>
      </p:sp>
      <p:sp>
        <p:nvSpPr>
          <p:cNvPr id="97" name="TextBox 96">
            <a:extLst>
              <a:ext uri="{FF2B5EF4-FFF2-40B4-BE49-F238E27FC236}">
                <a16:creationId xmlns:a16="http://schemas.microsoft.com/office/drawing/2014/main" id="{355DA3B8-A878-D94B-A018-CF461A419C55}"/>
              </a:ext>
            </a:extLst>
          </p:cNvPr>
          <p:cNvSpPr txBox="1"/>
          <p:nvPr/>
        </p:nvSpPr>
        <p:spPr>
          <a:xfrm>
            <a:off x="905403" y="1899898"/>
            <a:ext cx="1170513" cy="307777"/>
          </a:xfrm>
          <a:prstGeom prst="rect">
            <a:avLst/>
          </a:prstGeom>
          <a:noFill/>
        </p:spPr>
        <p:txBody>
          <a:bodyPr wrap="none" rtlCol="0">
            <a:spAutoFit/>
          </a:bodyPr>
          <a:lstStyle/>
          <a:p>
            <a:pPr algn="r"/>
            <a:r>
              <a:rPr lang="en-US" sz="1400" dirty="0">
                <a:solidFill>
                  <a:srgbClr val="58585B"/>
                </a:solidFill>
                <a:ea typeface="Arial" charset="0"/>
              </a:rPr>
              <a:t>Prioritization</a:t>
            </a:r>
          </a:p>
        </p:txBody>
      </p:sp>
      <p:sp>
        <p:nvSpPr>
          <p:cNvPr id="98" name="TextBox 97">
            <a:extLst>
              <a:ext uri="{FF2B5EF4-FFF2-40B4-BE49-F238E27FC236}">
                <a16:creationId xmlns:a16="http://schemas.microsoft.com/office/drawing/2014/main" id="{7B89FA49-3C98-444F-B6B2-B4C6CBB09F1B}"/>
              </a:ext>
            </a:extLst>
          </p:cNvPr>
          <p:cNvSpPr txBox="1"/>
          <p:nvPr/>
        </p:nvSpPr>
        <p:spPr>
          <a:xfrm>
            <a:off x="1245240" y="3353886"/>
            <a:ext cx="830677" cy="307777"/>
          </a:xfrm>
          <a:prstGeom prst="rect">
            <a:avLst/>
          </a:prstGeom>
          <a:noFill/>
        </p:spPr>
        <p:txBody>
          <a:bodyPr wrap="none" rtlCol="0">
            <a:spAutoFit/>
          </a:bodyPr>
          <a:lstStyle/>
          <a:p>
            <a:pPr algn="r"/>
            <a:r>
              <a:rPr lang="en-US" sz="1400" dirty="0">
                <a:solidFill>
                  <a:srgbClr val="58585B"/>
                </a:solidFill>
                <a:ea typeface="Arial" charset="0"/>
              </a:rPr>
              <a:t>Funding</a:t>
            </a:r>
          </a:p>
        </p:txBody>
      </p:sp>
      <p:sp>
        <p:nvSpPr>
          <p:cNvPr id="99" name="TextBox 98">
            <a:extLst>
              <a:ext uri="{FF2B5EF4-FFF2-40B4-BE49-F238E27FC236}">
                <a16:creationId xmlns:a16="http://schemas.microsoft.com/office/drawing/2014/main" id="{90CF6513-5F00-6C47-BA48-FD7E4096F1C2}"/>
              </a:ext>
            </a:extLst>
          </p:cNvPr>
          <p:cNvSpPr txBox="1"/>
          <p:nvPr/>
        </p:nvSpPr>
        <p:spPr>
          <a:xfrm>
            <a:off x="7071705" y="1908699"/>
            <a:ext cx="1250663" cy="307777"/>
          </a:xfrm>
          <a:prstGeom prst="rect">
            <a:avLst/>
          </a:prstGeom>
          <a:noFill/>
        </p:spPr>
        <p:txBody>
          <a:bodyPr wrap="none" rtlCol="0">
            <a:spAutoFit/>
          </a:bodyPr>
          <a:lstStyle/>
          <a:p>
            <a:r>
              <a:rPr lang="en-US" sz="1400" dirty="0">
                <a:solidFill>
                  <a:srgbClr val="58585B"/>
                </a:solidFill>
                <a:ea typeface="Arial" charset="0"/>
              </a:rPr>
              <a:t>Cross-skilling</a:t>
            </a:r>
          </a:p>
        </p:txBody>
      </p:sp>
      <p:sp>
        <p:nvSpPr>
          <p:cNvPr id="100" name="TextBox 99">
            <a:extLst>
              <a:ext uri="{FF2B5EF4-FFF2-40B4-BE49-F238E27FC236}">
                <a16:creationId xmlns:a16="http://schemas.microsoft.com/office/drawing/2014/main" id="{2980BFA5-6F90-3349-A7E3-6638871FEEBC}"/>
              </a:ext>
            </a:extLst>
          </p:cNvPr>
          <p:cNvSpPr txBox="1"/>
          <p:nvPr/>
        </p:nvSpPr>
        <p:spPr>
          <a:xfrm>
            <a:off x="7066491" y="3361692"/>
            <a:ext cx="1298753" cy="307777"/>
          </a:xfrm>
          <a:prstGeom prst="rect">
            <a:avLst/>
          </a:prstGeom>
          <a:noFill/>
        </p:spPr>
        <p:txBody>
          <a:bodyPr wrap="none" rtlCol="0">
            <a:spAutoFit/>
          </a:bodyPr>
          <a:lstStyle/>
          <a:p>
            <a:r>
              <a:rPr lang="en-US" sz="1400" dirty="0">
                <a:solidFill>
                  <a:srgbClr val="58585B"/>
                </a:solidFill>
                <a:ea typeface="Arial" charset="0"/>
              </a:rPr>
              <a:t>InnerSourcing</a:t>
            </a:r>
          </a:p>
        </p:txBody>
      </p:sp>
      <p:sp>
        <p:nvSpPr>
          <p:cNvPr id="101" name="TextBox 100">
            <a:extLst>
              <a:ext uri="{FF2B5EF4-FFF2-40B4-BE49-F238E27FC236}">
                <a16:creationId xmlns:a16="http://schemas.microsoft.com/office/drawing/2014/main" id="{738830DA-8A11-8149-BB87-87E5D75E1956}"/>
              </a:ext>
            </a:extLst>
          </p:cNvPr>
          <p:cNvSpPr txBox="1"/>
          <p:nvPr/>
        </p:nvSpPr>
        <p:spPr>
          <a:xfrm>
            <a:off x="4101355" y="4084407"/>
            <a:ext cx="941284" cy="307777"/>
          </a:xfrm>
          <a:prstGeom prst="rect">
            <a:avLst/>
          </a:prstGeom>
          <a:noFill/>
        </p:spPr>
        <p:txBody>
          <a:bodyPr wrap="none" rtlCol="0">
            <a:spAutoFit/>
          </a:bodyPr>
          <a:lstStyle/>
          <a:p>
            <a:pPr algn="ctr"/>
            <a:r>
              <a:rPr lang="en-US" sz="1400" dirty="0">
                <a:solidFill>
                  <a:srgbClr val="58585B"/>
                </a:solidFill>
                <a:ea typeface="Arial" charset="0"/>
              </a:rPr>
              <a:t>Empower</a:t>
            </a:r>
          </a:p>
        </p:txBody>
      </p:sp>
      <p:sp>
        <p:nvSpPr>
          <p:cNvPr id="84" name="Donut 83">
            <a:extLst>
              <a:ext uri="{FF2B5EF4-FFF2-40B4-BE49-F238E27FC236}">
                <a16:creationId xmlns:a16="http://schemas.microsoft.com/office/drawing/2014/main" id="{2AD827B3-533A-CE4B-9E7A-DF2A48A95F35}"/>
              </a:ext>
            </a:extLst>
          </p:cNvPr>
          <p:cNvSpPr/>
          <p:nvPr/>
        </p:nvSpPr>
        <p:spPr bwMode="auto">
          <a:xfrm>
            <a:off x="3505160" y="1622558"/>
            <a:ext cx="59923" cy="59923"/>
          </a:xfrm>
          <a:prstGeom prst="donut">
            <a:avLst>
              <a:gd name="adj" fmla="val 16229"/>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algn="ctr" defTabSz="914378"/>
            <a:endParaRPr lang="en-US" sz="2000" dirty="0">
              <a:latin typeface="Lato" charset="0"/>
              <a:ea typeface="Lato" charset="0"/>
              <a:cs typeface="Lato" charset="0"/>
            </a:endParaRPr>
          </a:p>
        </p:txBody>
      </p:sp>
      <p:pic>
        <p:nvPicPr>
          <p:cNvPr id="144" name="Picture 143">
            <a:extLst>
              <a:ext uri="{FF2B5EF4-FFF2-40B4-BE49-F238E27FC236}">
                <a16:creationId xmlns:a16="http://schemas.microsoft.com/office/drawing/2014/main" id="{1DEC7036-10CC-404C-A983-D853245142C7}"/>
              </a:ext>
            </a:extLst>
          </p:cNvPr>
          <p:cNvPicPr>
            <a:picLocks noChangeAspect="1"/>
          </p:cNvPicPr>
          <p:nvPr/>
        </p:nvPicPr>
        <p:blipFill>
          <a:blip r:embed="rId6">
            <a:biLevel thresh="25000"/>
          </a:blip>
          <a:stretch>
            <a:fillRect/>
          </a:stretch>
        </p:blipFill>
        <p:spPr>
          <a:xfrm>
            <a:off x="2241954" y="1746285"/>
            <a:ext cx="355096" cy="355096"/>
          </a:xfrm>
          <a:prstGeom prst="rect">
            <a:avLst/>
          </a:prstGeom>
        </p:spPr>
      </p:pic>
      <p:pic>
        <p:nvPicPr>
          <p:cNvPr id="146" name="Picture 145">
            <a:extLst>
              <a:ext uri="{FF2B5EF4-FFF2-40B4-BE49-F238E27FC236}">
                <a16:creationId xmlns:a16="http://schemas.microsoft.com/office/drawing/2014/main" id="{D474E4F8-547C-0F4D-BA1B-F1F6144B74DE}"/>
              </a:ext>
            </a:extLst>
          </p:cNvPr>
          <p:cNvPicPr>
            <a:picLocks noChangeAspect="1"/>
          </p:cNvPicPr>
          <p:nvPr/>
        </p:nvPicPr>
        <p:blipFill>
          <a:blip r:embed="rId7">
            <a:biLevel thresh="25000"/>
          </a:blip>
          <a:stretch>
            <a:fillRect/>
          </a:stretch>
        </p:blipFill>
        <p:spPr>
          <a:xfrm>
            <a:off x="6478195" y="3234108"/>
            <a:ext cx="485780" cy="343492"/>
          </a:xfrm>
          <a:prstGeom prst="rect">
            <a:avLst/>
          </a:prstGeom>
        </p:spPr>
      </p:pic>
      <p:sp>
        <p:nvSpPr>
          <p:cNvPr id="4" name="Text Placeholder 3">
            <a:extLst>
              <a:ext uri="{FF2B5EF4-FFF2-40B4-BE49-F238E27FC236}">
                <a16:creationId xmlns:a16="http://schemas.microsoft.com/office/drawing/2014/main" id="{9B38CD34-46EC-D643-BA66-416B3225BD20}"/>
              </a:ext>
            </a:extLst>
          </p:cNvPr>
          <p:cNvSpPr>
            <a:spLocks noGrp="1"/>
          </p:cNvSpPr>
          <p:nvPr>
            <p:ph type="body" sz="quarter" idx="11"/>
          </p:nvPr>
        </p:nvSpPr>
        <p:spPr/>
        <p:txBody>
          <a:bodyPr/>
          <a:lstStyle/>
          <a:p>
            <a:r>
              <a:rPr lang="en-US" dirty="0"/>
              <a:t>Move From Project to Product Teams</a:t>
            </a:r>
          </a:p>
        </p:txBody>
      </p:sp>
    </p:spTree>
    <p:extLst>
      <p:ext uri="{BB962C8B-B14F-4D97-AF65-F5344CB8AC3E}">
        <p14:creationId xmlns:p14="http://schemas.microsoft.com/office/powerpoint/2010/main" val="350580296"/>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lh5.googleusercontent.com/1Jo3czypBZKCxiEGojWw_FJz7Xn056hYHy0Nm95st856XdNmMpPVVjH9HtnDltjCojPTDlxQDAYOBrFdGu4ogVZK21yqixWQqaLwpZ5ILRk6qX_THhQnswqst6J0SC3VTmRV5jXo">
            <a:extLst>
              <a:ext uri="{FF2B5EF4-FFF2-40B4-BE49-F238E27FC236}">
                <a16:creationId xmlns:a16="http://schemas.microsoft.com/office/drawing/2014/main" id="{C81AF839-8D1E-7D45-AD67-104437CECB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24" r="8224" b="50648"/>
          <a:stretch/>
        </p:blipFill>
        <p:spPr bwMode="auto">
          <a:xfrm>
            <a:off x="507206" y="1210904"/>
            <a:ext cx="7379494" cy="348538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9BCFC7DE-99D2-5146-A8A9-1171FBF4B707}"/>
              </a:ext>
            </a:extLst>
          </p:cNvPr>
          <p:cNvSpPr>
            <a:spLocks noGrp="1"/>
          </p:cNvSpPr>
          <p:nvPr>
            <p:ph type="body" sz="quarter" idx="11"/>
          </p:nvPr>
        </p:nvSpPr>
        <p:spPr/>
        <p:txBody>
          <a:bodyPr/>
          <a:lstStyle/>
          <a:p>
            <a:r>
              <a:rPr lang="en-US" dirty="0"/>
              <a:t>Move from Functional Optimization</a:t>
            </a:r>
          </a:p>
        </p:txBody>
      </p:sp>
    </p:spTree>
    <p:extLst>
      <p:ext uri="{BB962C8B-B14F-4D97-AF65-F5344CB8AC3E}">
        <p14:creationId xmlns:p14="http://schemas.microsoft.com/office/powerpoint/2010/main" val="1040609230"/>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lh5.googleusercontent.com/1Jo3czypBZKCxiEGojWw_FJz7Xn056hYHy0Nm95st856XdNmMpPVVjH9HtnDltjCojPTDlxQDAYOBrFdGu4ogVZK21yqixWQqaLwpZ5ILRk6qX_THhQnswqst6J0SC3VTmRV5jXo">
            <a:extLst>
              <a:ext uri="{FF2B5EF4-FFF2-40B4-BE49-F238E27FC236}">
                <a16:creationId xmlns:a16="http://schemas.microsoft.com/office/drawing/2014/main" id="{C901A973-B6C6-EB46-BDE2-2F16DF14B6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24" t="49352" r="8224"/>
          <a:stretch/>
        </p:blipFill>
        <p:spPr bwMode="auto">
          <a:xfrm>
            <a:off x="507206" y="1210902"/>
            <a:ext cx="7379494" cy="357695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93FCD9F7-0963-8342-AB5A-FE8D1F6E5545}"/>
              </a:ext>
            </a:extLst>
          </p:cNvPr>
          <p:cNvSpPr>
            <a:spLocks noGrp="1"/>
          </p:cNvSpPr>
          <p:nvPr>
            <p:ph type="body" sz="quarter" idx="11"/>
          </p:nvPr>
        </p:nvSpPr>
        <p:spPr/>
        <p:txBody>
          <a:bodyPr/>
          <a:lstStyle/>
          <a:p>
            <a:r>
              <a:rPr lang="en-US" dirty="0"/>
              <a:t>To Business Value Optimization</a:t>
            </a:r>
          </a:p>
        </p:txBody>
      </p:sp>
    </p:spTree>
    <p:extLst>
      <p:ext uri="{BB962C8B-B14F-4D97-AF65-F5344CB8AC3E}">
        <p14:creationId xmlns:p14="http://schemas.microsoft.com/office/powerpoint/2010/main" val="990578871"/>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000"/>
            <a:lum/>
          </a:blip>
          <a:srcRect/>
          <a:stretch>
            <a:fillRect l="-18000" r="-18000"/>
          </a:stretch>
        </a:blip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6203A965-699D-4E4F-A3C2-F23FFD518573}"/>
              </a:ext>
            </a:extLst>
          </p:cNvPr>
          <p:cNvSpPr/>
          <p:nvPr/>
        </p:nvSpPr>
        <p:spPr bwMode="auto">
          <a:xfrm rot="3561441">
            <a:off x="479531" y="3909506"/>
            <a:ext cx="1665964" cy="2013643"/>
          </a:xfrm>
          <a:custGeom>
            <a:avLst/>
            <a:gdLst>
              <a:gd name="connsiteX0" fmla="*/ 783758 w 1625551"/>
              <a:gd name="connsiteY0" fmla="*/ 0 h 2013643"/>
              <a:gd name="connsiteX1" fmla="*/ 1625551 w 1625551"/>
              <a:gd name="connsiteY1" fmla="*/ 724267 h 2013643"/>
              <a:gd name="connsiteX2" fmla="*/ 1300545 w 1625551"/>
              <a:gd name="connsiteY2" fmla="*/ 1272890 h 2013643"/>
              <a:gd name="connsiteX3" fmla="*/ 729270 w 1625551"/>
              <a:gd name="connsiteY3" fmla="*/ 781373 h 2013643"/>
              <a:gd name="connsiteX4" fmla="*/ 0 w 1625551"/>
              <a:gd name="connsiteY4" fmla="*/ 2013643 h 2013643"/>
              <a:gd name="connsiteX5" fmla="*/ 89932 w 1625551"/>
              <a:gd name="connsiteY5" fmla="*/ 1172378 h 2013643"/>
              <a:gd name="connsiteX0" fmla="*/ 783758 w 1665964"/>
              <a:gd name="connsiteY0" fmla="*/ 0 h 2013643"/>
              <a:gd name="connsiteX1" fmla="*/ 1665964 w 1665964"/>
              <a:gd name="connsiteY1" fmla="*/ 757450 h 2013643"/>
              <a:gd name="connsiteX2" fmla="*/ 1300545 w 1665964"/>
              <a:gd name="connsiteY2" fmla="*/ 1272890 h 2013643"/>
              <a:gd name="connsiteX3" fmla="*/ 729270 w 1665964"/>
              <a:gd name="connsiteY3" fmla="*/ 781373 h 2013643"/>
              <a:gd name="connsiteX4" fmla="*/ 0 w 1665964"/>
              <a:gd name="connsiteY4" fmla="*/ 2013643 h 2013643"/>
              <a:gd name="connsiteX5" fmla="*/ 89932 w 1665964"/>
              <a:gd name="connsiteY5" fmla="*/ 1172378 h 2013643"/>
              <a:gd name="connsiteX6" fmla="*/ 783758 w 1665964"/>
              <a:gd name="connsiteY6" fmla="*/ 0 h 2013643"/>
              <a:gd name="connsiteX0" fmla="*/ 783758 w 1665964"/>
              <a:gd name="connsiteY0" fmla="*/ 0 h 2013643"/>
              <a:gd name="connsiteX1" fmla="*/ 1665964 w 1665964"/>
              <a:gd name="connsiteY1" fmla="*/ 757450 h 2013643"/>
              <a:gd name="connsiteX2" fmla="*/ 1332092 w 1665964"/>
              <a:gd name="connsiteY2" fmla="*/ 1305441 h 2013643"/>
              <a:gd name="connsiteX3" fmla="*/ 729270 w 1665964"/>
              <a:gd name="connsiteY3" fmla="*/ 781373 h 2013643"/>
              <a:gd name="connsiteX4" fmla="*/ 0 w 1665964"/>
              <a:gd name="connsiteY4" fmla="*/ 2013643 h 2013643"/>
              <a:gd name="connsiteX5" fmla="*/ 89932 w 1665964"/>
              <a:gd name="connsiteY5" fmla="*/ 1172378 h 2013643"/>
              <a:gd name="connsiteX6" fmla="*/ 783758 w 1665964"/>
              <a:gd name="connsiteY6" fmla="*/ 0 h 201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5964" h="2013643">
                <a:moveTo>
                  <a:pt x="783758" y="0"/>
                </a:moveTo>
                <a:lnTo>
                  <a:pt x="1665964" y="757450"/>
                </a:lnTo>
                <a:lnTo>
                  <a:pt x="1332092" y="1305441"/>
                </a:lnTo>
                <a:lnTo>
                  <a:pt x="729270" y="781373"/>
                </a:lnTo>
                <a:lnTo>
                  <a:pt x="0" y="2013643"/>
                </a:lnTo>
                <a:lnTo>
                  <a:pt x="89932" y="1172378"/>
                </a:lnTo>
                <a:lnTo>
                  <a:pt x="783758" y="0"/>
                </a:lnTo>
                <a:close/>
              </a:path>
            </a:pathLst>
          </a:custGeom>
          <a:solidFill>
            <a:srgbClr val="CCCCCC"/>
          </a:solidFill>
          <a:ln w="9525" cap="flat" cmpd="sng" algn="ctr">
            <a:noFill/>
            <a:prstDash val="solid"/>
            <a:round/>
            <a:headEnd type="none" w="med" len="med"/>
            <a:tailEnd type="none" w="med" len="med"/>
          </a:ln>
          <a:effectLst>
            <a:innerShdw dist="25400" dir="2700000">
              <a:srgbClr val="A8A8A8"/>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7" name="Freeform 6">
            <a:extLst>
              <a:ext uri="{FF2B5EF4-FFF2-40B4-BE49-F238E27FC236}">
                <a16:creationId xmlns:a16="http://schemas.microsoft.com/office/drawing/2014/main" id="{40E7AC87-342B-5144-8778-576D5A2CD6EE}"/>
              </a:ext>
            </a:extLst>
          </p:cNvPr>
          <p:cNvSpPr/>
          <p:nvPr/>
        </p:nvSpPr>
        <p:spPr bwMode="auto">
          <a:xfrm rot="3561441">
            <a:off x="5619768" y="1694114"/>
            <a:ext cx="651052" cy="1199623"/>
          </a:xfrm>
          <a:custGeom>
            <a:avLst/>
            <a:gdLst>
              <a:gd name="connsiteX0" fmla="*/ 293728 w 651052"/>
              <a:gd name="connsiteY0" fmla="*/ 0 h 1199623"/>
              <a:gd name="connsiteX1" fmla="*/ 552300 w 651052"/>
              <a:gd name="connsiteY1" fmla="*/ 222472 h 1199623"/>
              <a:gd name="connsiteX2" fmla="*/ 651052 w 651052"/>
              <a:gd name="connsiteY2" fmla="*/ 1146243 h 1199623"/>
              <a:gd name="connsiteX3" fmla="*/ 240591 w 651052"/>
              <a:gd name="connsiteY3" fmla="*/ 793089 h 1199623"/>
              <a:gd name="connsiteX4" fmla="*/ 0 w 651052"/>
              <a:gd name="connsiteY4" fmla="*/ 1199623 h 1199623"/>
              <a:gd name="connsiteX5" fmla="*/ 91758 w 651052"/>
              <a:gd name="connsiteY5" fmla="*/ 341274 h 1199623"/>
              <a:gd name="connsiteX6" fmla="*/ 293728 w 651052"/>
              <a:gd name="connsiteY6" fmla="*/ 0 h 119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052" h="1199623">
                <a:moveTo>
                  <a:pt x="293728" y="0"/>
                </a:moveTo>
                <a:lnTo>
                  <a:pt x="552300" y="222472"/>
                </a:lnTo>
                <a:lnTo>
                  <a:pt x="651052" y="1146243"/>
                </a:lnTo>
                <a:lnTo>
                  <a:pt x="240591" y="793089"/>
                </a:lnTo>
                <a:lnTo>
                  <a:pt x="0" y="1199623"/>
                </a:lnTo>
                <a:lnTo>
                  <a:pt x="91758" y="341274"/>
                </a:lnTo>
                <a:lnTo>
                  <a:pt x="293728" y="0"/>
                </a:lnTo>
                <a:close/>
              </a:path>
            </a:pathLst>
          </a:custGeom>
          <a:solidFill>
            <a:schemeClr val="accent1"/>
          </a:solidFill>
          <a:ln w="9525" cap="flat" cmpd="sng" algn="ctr">
            <a:noFill/>
            <a:prstDash val="solid"/>
            <a:round/>
            <a:headEnd type="none" w="med" len="med"/>
            <a:tailEnd type="none" w="med" len="med"/>
          </a:ln>
          <a:effectLst>
            <a:innerShdw dist="25400" dir="2700000">
              <a:schemeClr val="bg2"/>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en-US" sz="2000" dirty="0">
              <a:latin typeface="Lato" charset="0"/>
              <a:ea typeface="Lato" charset="0"/>
              <a:cs typeface="Lato" charset="0"/>
            </a:endParaRPr>
          </a:p>
        </p:txBody>
      </p:sp>
      <p:sp>
        <p:nvSpPr>
          <p:cNvPr id="8" name="Freeform 7">
            <a:extLst>
              <a:ext uri="{FF2B5EF4-FFF2-40B4-BE49-F238E27FC236}">
                <a16:creationId xmlns:a16="http://schemas.microsoft.com/office/drawing/2014/main" id="{9F85C5A1-2150-8C42-89F1-E601FAF2AA9D}"/>
              </a:ext>
            </a:extLst>
          </p:cNvPr>
          <p:cNvSpPr/>
          <p:nvPr/>
        </p:nvSpPr>
        <p:spPr bwMode="auto">
          <a:xfrm rot="3561441">
            <a:off x="4593011" y="2146645"/>
            <a:ext cx="889243" cy="1364511"/>
          </a:xfrm>
          <a:custGeom>
            <a:avLst/>
            <a:gdLst>
              <a:gd name="connsiteX0" fmla="*/ 391310 w 889243"/>
              <a:gd name="connsiteY0" fmla="*/ 0 h 1364511"/>
              <a:gd name="connsiteX1" fmla="*/ 790491 w 889243"/>
              <a:gd name="connsiteY1" fmla="*/ 343450 h 1364511"/>
              <a:gd name="connsiteX2" fmla="*/ 889243 w 889243"/>
              <a:gd name="connsiteY2" fmla="*/ 1267223 h 1364511"/>
              <a:gd name="connsiteX3" fmla="*/ 338172 w 889243"/>
              <a:gd name="connsiteY3" fmla="*/ 793090 h 1364511"/>
              <a:gd name="connsiteX4" fmla="*/ 0 w 889243"/>
              <a:gd name="connsiteY4" fmla="*/ 1364511 h 1364511"/>
              <a:gd name="connsiteX5" fmla="*/ 91758 w 889243"/>
              <a:gd name="connsiteY5" fmla="*/ 506162 h 1364511"/>
              <a:gd name="connsiteX6" fmla="*/ 391310 w 889243"/>
              <a:gd name="connsiteY6" fmla="*/ 0 h 1364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243" h="1364511">
                <a:moveTo>
                  <a:pt x="391310" y="0"/>
                </a:moveTo>
                <a:lnTo>
                  <a:pt x="790491" y="343450"/>
                </a:lnTo>
                <a:lnTo>
                  <a:pt x="889243" y="1267223"/>
                </a:lnTo>
                <a:lnTo>
                  <a:pt x="338172" y="793090"/>
                </a:lnTo>
                <a:lnTo>
                  <a:pt x="0" y="1364511"/>
                </a:lnTo>
                <a:lnTo>
                  <a:pt x="91758" y="506162"/>
                </a:lnTo>
                <a:lnTo>
                  <a:pt x="391310" y="0"/>
                </a:lnTo>
                <a:close/>
              </a:path>
            </a:pathLst>
          </a:custGeom>
          <a:solidFill>
            <a:srgbClr val="777777"/>
          </a:solidFill>
          <a:ln w="9525" cap="flat" cmpd="sng" algn="ctr">
            <a:noFill/>
            <a:prstDash val="solid"/>
            <a:round/>
            <a:headEnd type="none" w="med" len="med"/>
            <a:tailEnd type="none" w="med" len="med"/>
          </a:ln>
          <a:effectLst>
            <a:innerShdw dist="25400" dir="2700000">
              <a:srgbClr val="545454"/>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9" name="Freeform 8">
            <a:extLst>
              <a:ext uri="{FF2B5EF4-FFF2-40B4-BE49-F238E27FC236}">
                <a16:creationId xmlns:a16="http://schemas.microsoft.com/office/drawing/2014/main" id="{671B8CB6-20F3-9043-A5EF-6C10E6365F49}"/>
              </a:ext>
            </a:extLst>
          </p:cNvPr>
          <p:cNvSpPr/>
          <p:nvPr/>
        </p:nvSpPr>
        <p:spPr bwMode="auto">
          <a:xfrm rot="3561441">
            <a:off x="3565760" y="2600049"/>
            <a:ext cx="1129459" cy="1529390"/>
          </a:xfrm>
          <a:custGeom>
            <a:avLst/>
            <a:gdLst>
              <a:gd name="connsiteX0" fmla="*/ 488891 w 1129459"/>
              <a:gd name="connsiteY0" fmla="*/ 0 h 1529390"/>
              <a:gd name="connsiteX1" fmla="*/ 1028681 w 1129459"/>
              <a:gd name="connsiteY1" fmla="*/ 464428 h 1529390"/>
              <a:gd name="connsiteX2" fmla="*/ 1129459 w 1129459"/>
              <a:gd name="connsiteY2" fmla="*/ 1407153 h 1529390"/>
              <a:gd name="connsiteX3" fmla="*/ 429003 w 1129459"/>
              <a:gd name="connsiteY3" fmla="*/ 804491 h 1529390"/>
              <a:gd name="connsiteX4" fmla="*/ 0 w 1129459"/>
              <a:gd name="connsiteY4" fmla="*/ 1529390 h 1529390"/>
              <a:gd name="connsiteX5" fmla="*/ 91758 w 1129459"/>
              <a:gd name="connsiteY5" fmla="*/ 671048 h 1529390"/>
              <a:gd name="connsiteX6" fmla="*/ 488891 w 1129459"/>
              <a:gd name="connsiteY6" fmla="*/ 0 h 152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9459" h="1529390">
                <a:moveTo>
                  <a:pt x="488891" y="0"/>
                </a:moveTo>
                <a:lnTo>
                  <a:pt x="1028681" y="464428"/>
                </a:lnTo>
                <a:lnTo>
                  <a:pt x="1129459" y="1407153"/>
                </a:lnTo>
                <a:lnTo>
                  <a:pt x="429003" y="804491"/>
                </a:lnTo>
                <a:lnTo>
                  <a:pt x="0" y="1529390"/>
                </a:lnTo>
                <a:lnTo>
                  <a:pt x="91758" y="671048"/>
                </a:lnTo>
                <a:lnTo>
                  <a:pt x="488891" y="0"/>
                </a:lnTo>
                <a:close/>
              </a:path>
            </a:pathLst>
          </a:custGeom>
          <a:solidFill>
            <a:srgbClr val="949494"/>
          </a:solidFill>
          <a:ln w="9525" cap="flat" cmpd="sng" algn="ctr">
            <a:noFill/>
            <a:prstDash val="solid"/>
            <a:round/>
            <a:headEnd type="none" w="med" len="med"/>
            <a:tailEnd type="none" w="med" len="med"/>
          </a:ln>
          <a:effectLst>
            <a:innerShdw dist="25400" dir="2700000">
              <a:srgbClr val="656565"/>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10" name="Freeform 9">
            <a:extLst>
              <a:ext uri="{FF2B5EF4-FFF2-40B4-BE49-F238E27FC236}">
                <a16:creationId xmlns:a16="http://schemas.microsoft.com/office/drawing/2014/main" id="{250F253B-670E-2A48-A6BB-D5E05A583152}"/>
              </a:ext>
            </a:extLst>
          </p:cNvPr>
          <p:cNvSpPr/>
          <p:nvPr/>
        </p:nvSpPr>
        <p:spPr bwMode="auto">
          <a:xfrm rot="3561441">
            <a:off x="2527605" y="3058566"/>
            <a:ext cx="1370804" cy="1694676"/>
          </a:xfrm>
          <a:custGeom>
            <a:avLst/>
            <a:gdLst>
              <a:gd name="connsiteX0" fmla="*/ 580983 w 1370804"/>
              <a:gd name="connsiteY0" fmla="*/ 0 h 1694676"/>
              <a:gd name="connsiteX1" fmla="*/ 1270160 w 1370804"/>
              <a:gd name="connsiteY1" fmla="*/ 592957 h 1694676"/>
              <a:gd name="connsiteX2" fmla="*/ 1370804 w 1370804"/>
              <a:gd name="connsiteY2" fmla="*/ 1534433 h 1694676"/>
              <a:gd name="connsiteX3" fmla="*/ 525334 w 1370804"/>
              <a:gd name="connsiteY3" fmla="*/ 807003 h 1694676"/>
              <a:gd name="connsiteX4" fmla="*/ 0 w 1370804"/>
              <a:gd name="connsiteY4" fmla="*/ 1694676 h 1694676"/>
              <a:gd name="connsiteX5" fmla="*/ 93020 w 1370804"/>
              <a:gd name="connsiteY5" fmla="*/ 824525 h 1694676"/>
              <a:gd name="connsiteX6" fmla="*/ 580983 w 1370804"/>
              <a:gd name="connsiteY6" fmla="*/ 0 h 1694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0804" h="1694676">
                <a:moveTo>
                  <a:pt x="580983" y="0"/>
                </a:moveTo>
                <a:lnTo>
                  <a:pt x="1270160" y="592957"/>
                </a:lnTo>
                <a:lnTo>
                  <a:pt x="1370804" y="1534433"/>
                </a:lnTo>
                <a:lnTo>
                  <a:pt x="525334" y="807003"/>
                </a:lnTo>
                <a:lnTo>
                  <a:pt x="0" y="1694676"/>
                </a:lnTo>
                <a:lnTo>
                  <a:pt x="93020" y="824525"/>
                </a:lnTo>
                <a:lnTo>
                  <a:pt x="580983" y="0"/>
                </a:lnTo>
                <a:close/>
              </a:path>
            </a:pathLst>
          </a:custGeom>
          <a:solidFill>
            <a:srgbClr val="ADADAD"/>
          </a:solidFill>
          <a:ln w="9525" cap="flat" cmpd="sng" algn="ctr">
            <a:noFill/>
            <a:prstDash val="solid"/>
            <a:round/>
            <a:headEnd type="none" w="med" len="med"/>
            <a:tailEnd type="none" w="med" len="med"/>
          </a:ln>
          <a:effectLst>
            <a:innerShdw dist="25400" dir="2700000">
              <a:srgbClr val="898989"/>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11" name="Freeform 10">
            <a:extLst>
              <a:ext uri="{FF2B5EF4-FFF2-40B4-BE49-F238E27FC236}">
                <a16:creationId xmlns:a16="http://schemas.microsoft.com/office/drawing/2014/main" id="{10F387F2-B5B8-C540-95D8-5FCA554326EF}"/>
              </a:ext>
            </a:extLst>
          </p:cNvPr>
          <p:cNvSpPr/>
          <p:nvPr/>
        </p:nvSpPr>
        <p:spPr bwMode="auto">
          <a:xfrm>
            <a:off x="0" y="4822673"/>
            <a:ext cx="1315351" cy="671296"/>
          </a:xfrm>
          <a:custGeom>
            <a:avLst/>
            <a:gdLst>
              <a:gd name="connsiteX0" fmla="*/ 0 w 1315351"/>
              <a:gd name="connsiteY0" fmla="*/ 0 h 631539"/>
              <a:gd name="connsiteX1" fmla="*/ 1315351 w 1315351"/>
              <a:gd name="connsiteY1" fmla="*/ 5457 h 631539"/>
              <a:gd name="connsiteX2" fmla="*/ 1204216 w 1315351"/>
              <a:gd name="connsiteY2" fmla="*/ 631539 h 631539"/>
              <a:gd name="connsiteX3" fmla="*/ 34194 w 1315351"/>
              <a:gd name="connsiteY3" fmla="*/ 631539 h 631539"/>
              <a:gd name="connsiteX4" fmla="*/ 0 w 1315351"/>
              <a:gd name="connsiteY4" fmla="*/ 631539 h 631539"/>
              <a:gd name="connsiteX5" fmla="*/ 0 w 1315351"/>
              <a:gd name="connsiteY5" fmla="*/ 573818 h 631539"/>
              <a:gd name="connsiteX0" fmla="*/ 0 w 1315351"/>
              <a:gd name="connsiteY0" fmla="*/ 0 h 671296"/>
              <a:gd name="connsiteX1" fmla="*/ 1315351 w 1315351"/>
              <a:gd name="connsiteY1" fmla="*/ 5457 h 671296"/>
              <a:gd name="connsiteX2" fmla="*/ 1200240 w 1315351"/>
              <a:gd name="connsiteY2" fmla="*/ 671296 h 671296"/>
              <a:gd name="connsiteX3" fmla="*/ 34194 w 1315351"/>
              <a:gd name="connsiteY3" fmla="*/ 631539 h 671296"/>
              <a:gd name="connsiteX4" fmla="*/ 0 w 1315351"/>
              <a:gd name="connsiteY4" fmla="*/ 631539 h 671296"/>
              <a:gd name="connsiteX5" fmla="*/ 0 w 1315351"/>
              <a:gd name="connsiteY5" fmla="*/ 573818 h 671296"/>
              <a:gd name="connsiteX6" fmla="*/ 0 w 1315351"/>
              <a:gd name="connsiteY6" fmla="*/ 0 h 671296"/>
              <a:gd name="connsiteX0" fmla="*/ 0 w 1315351"/>
              <a:gd name="connsiteY0" fmla="*/ 0 h 671296"/>
              <a:gd name="connsiteX1" fmla="*/ 1315351 w 1315351"/>
              <a:gd name="connsiteY1" fmla="*/ 5457 h 671296"/>
              <a:gd name="connsiteX2" fmla="*/ 1200240 w 1315351"/>
              <a:gd name="connsiteY2" fmla="*/ 671296 h 671296"/>
              <a:gd name="connsiteX3" fmla="*/ 34194 w 1315351"/>
              <a:gd name="connsiteY3" fmla="*/ 631539 h 671296"/>
              <a:gd name="connsiteX4" fmla="*/ 0 w 1315351"/>
              <a:gd name="connsiteY4" fmla="*/ 671295 h 671296"/>
              <a:gd name="connsiteX5" fmla="*/ 0 w 1315351"/>
              <a:gd name="connsiteY5" fmla="*/ 573818 h 671296"/>
              <a:gd name="connsiteX6" fmla="*/ 0 w 1315351"/>
              <a:gd name="connsiteY6" fmla="*/ 0 h 671296"/>
              <a:gd name="connsiteX0" fmla="*/ 0 w 1315351"/>
              <a:gd name="connsiteY0" fmla="*/ 0 h 671296"/>
              <a:gd name="connsiteX1" fmla="*/ 1315351 w 1315351"/>
              <a:gd name="connsiteY1" fmla="*/ 5457 h 671296"/>
              <a:gd name="connsiteX2" fmla="*/ 1200240 w 1315351"/>
              <a:gd name="connsiteY2" fmla="*/ 671296 h 671296"/>
              <a:gd name="connsiteX3" fmla="*/ 34194 w 1315351"/>
              <a:gd name="connsiteY3" fmla="*/ 663344 h 671296"/>
              <a:gd name="connsiteX4" fmla="*/ 0 w 1315351"/>
              <a:gd name="connsiteY4" fmla="*/ 671295 h 671296"/>
              <a:gd name="connsiteX5" fmla="*/ 0 w 1315351"/>
              <a:gd name="connsiteY5" fmla="*/ 573818 h 671296"/>
              <a:gd name="connsiteX6" fmla="*/ 0 w 1315351"/>
              <a:gd name="connsiteY6" fmla="*/ 0 h 67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5351" h="671296">
                <a:moveTo>
                  <a:pt x="0" y="0"/>
                </a:moveTo>
                <a:lnTo>
                  <a:pt x="1315351" y="5457"/>
                </a:lnTo>
                <a:lnTo>
                  <a:pt x="1200240" y="671296"/>
                </a:lnTo>
                <a:lnTo>
                  <a:pt x="34194" y="663344"/>
                </a:lnTo>
                <a:lnTo>
                  <a:pt x="0" y="671295"/>
                </a:lnTo>
                <a:lnTo>
                  <a:pt x="0" y="573818"/>
                </a:lnTo>
                <a:lnTo>
                  <a:pt x="0" y="0"/>
                </a:lnTo>
                <a:close/>
              </a:path>
            </a:pathLst>
          </a:custGeom>
          <a:solidFill>
            <a:srgbClr val="D5D5D5"/>
          </a:solidFill>
          <a:ln w="9525" cap="flat" cmpd="sng" algn="ctr">
            <a:noFill/>
            <a:prstDash val="solid"/>
            <a:round/>
            <a:headEnd type="none" w="med" len="med"/>
            <a:tailEnd type="none" w="med" len="med"/>
          </a:ln>
          <a:effectLst>
            <a:innerShdw dist="25400" dir="2700000">
              <a:srgbClr val="C2C2C2"/>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12" name="Freeform 11">
            <a:extLst>
              <a:ext uri="{FF2B5EF4-FFF2-40B4-BE49-F238E27FC236}">
                <a16:creationId xmlns:a16="http://schemas.microsoft.com/office/drawing/2014/main" id="{4E4FAE8B-A3FD-7542-A669-AA6494234402}"/>
              </a:ext>
            </a:extLst>
          </p:cNvPr>
          <p:cNvSpPr/>
          <p:nvPr/>
        </p:nvSpPr>
        <p:spPr bwMode="auto">
          <a:xfrm rot="3561441">
            <a:off x="1466745" y="3506073"/>
            <a:ext cx="1615704" cy="1900267"/>
          </a:xfrm>
          <a:custGeom>
            <a:avLst/>
            <a:gdLst>
              <a:gd name="connsiteX0" fmla="*/ 681891 w 1606187"/>
              <a:gd name="connsiteY0" fmla="*/ 0 h 1900267"/>
              <a:gd name="connsiteX1" fmla="*/ 1516082 w 1606187"/>
              <a:gd name="connsiteY1" fmla="*/ 717725 h 1900267"/>
              <a:gd name="connsiteX2" fmla="*/ 1606187 w 1606187"/>
              <a:gd name="connsiteY2" fmla="*/ 1560606 h 1900267"/>
              <a:gd name="connsiteX3" fmla="*/ 1565919 w 1606187"/>
              <a:gd name="connsiteY3" fmla="*/ 1628580 h 1900267"/>
              <a:gd name="connsiteX4" fmla="*/ 634865 w 1606187"/>
              <a:gd name="connsiteY4" fmla="*/ 827515 h 1900267"/>
              <a:gd name="connsiteX5" fmla="*/ 0 w 1606187"/>
              <a:gd name="connsiteY5" fmla="*/ 1900267 h 1900267"/>
              <a:gd name="connsiteX6" fmla="*/ 97597 w 1606187"/>
              <a:gd name="connsiteY6" fmla="*/ 987297 h 1900267"/>
              <a:gd name="connsiteX0" fmla="*/ 681891 w 1615704"/>
              <a:gd name="connsiteY0" fmla="*/ 0 h 1900267"/>
              <a:gd name="connsiteX1" fmla="*/ 1516082 w 1615704"/>
              <a:gd name="connsiteY1" fmla="*/ 717725 h 1900267"/>
              <a:gd name="connsiteX2" fmla="*/ 1615704 w 1615704"/>
              <a:gd name="connsiteY2" fmla="*/ 1677145 h 1900267"/>
              <a:gd name="connsiteX3" fmla="*/ 1565919 w 1615704"/>
              <a:gd name="connsiteY3" fmla="*/ 1628580 h 1900267"/>
              <a:gd name="connsiteX4" fmla="*/ 634865 w 1615704"/>
              <a:gd name="connsiteY4" fmla="*/ 827515 h 1900267"/>
              <a:gd name="connsiteX5" fmla="*/ 0 w 1615704"/>
              <a:gd name="connsiteY5" fmla="*/ 1900267 h 1900267"/>
              <a:gd name="connsiteX6" fmla="*/ 97597 w 1615704"/>
              <a:gd name="connsiteY6" fmla="*/ 987297 h 1900267"/>
              <a:gd name="connsiteX7" fmla="*/ 681891 w 1615704"/>
              <a:gd name="connsiteY7" fmla="*/ 0 h 190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5704" h="1900267">
                <a:moveTo>
                  <a:pt x="681891" y="0"/>
                </a:moveTo>
                <a:lnTo>
                  <a:pt x="1516082" y="717725"/>
                </a:lnTo>
                <a:lnTo>
                  <a:pt x="1615704" y="1677145"/>
                </a:lnTo>
                <a:lnTo>
                  <a:pt x="1565919" y="1628580"/>
                </a:lnTo>
                <a:lnTo>
                  <a:pt x="634865" y="827515"/>
                </a:lnTo>
                <a:lnTo>
                  <a:pt x="0" y="1900267"/>
                </a:lnTo>
                <a:lnTo>
                  <a:pt x="97597" y="987297"/>
                </a:lnTo>
                <a:lnTo>
                  <a:pt x="681891" y="0"/>
                </a:lnTo>
                <a:close/>
              </a:path>
            </a:pathLst>
          </a:custGeom>
          <a:solidFill>
            <a:srgbClr val="BFBFBF"/>
          </a:solidFill>
          <a:ln w="9525" cap="flat" cmpd="sng" algn="ctr">
            <a:noFill/>
            <a:prstDash val="solid"/>
            <a:round/>
            <a:headEnd type="none" w="med" len="med"/>
            <a:tailEnd type="none" w="med" len="med"/>
          </a:ln>
          <a:effectLst>
            <a:innerShdw dist="25400" dir="2700000">
              <a:srgbClr val="858585"/>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13" name="Freeform 12">
            <a:extLst>
              <a:ext uri="{FF2B5EF4-FFF2-40B4-BE49-F238E27FC236}">
                <a16:creationId xmlns:a16="http://schemas.microsoft.com/office/drawing/2014/main" id="{8A52808D-8866-3741-8CF7-1CA211805BA5}"/>
              </a:ext>
            </a:extLst>
          </p:cNvPr>
          <p:cNvSpPr/>
          <p:nvPr/>
        </p:nvSpPr>
        <p:spPr bwMode="auto">
          <a:xfrm rot="19241463">
            <a:off x="6307329" y="1566380"/>
            <a:ext cx="828360" cy="439809"/>
          </a:xfrm>
          <a:custGeom>
            <a:avLst/>
            <a:gdLst>
              <a:gd name="connsiteX0" fmla="*/ 828360 w 828360"/>
              <a:gd name="connsiteY0" fmla="*/ 331180 h 439809"/>
              <a:gd name="connsiteX1" fmla="*/ 675065 w 828360"/>
              <a:gd name="connsiteY1" fmla="*/ 439809 h 439809"/>
              <a:gd name="connsiteX2" fmla="*/ 0 w 828360"/>
              <a:gd name="connsiteY2" fmla="*/ 409574 h 439809"/>
              <a:gd name="connsiteX3" fmla="*/ 270186 w 828360"/>
              <a:gd name="connsiteY3" fmla="*/ 177787 h 439809"/>
              <a:gd name="connsiteX4" fmla="*/ 52847 w 828360"/>
              <a:gd name="connsiteY4" fmla="*/ 0 h 439809"/>
              <a:gd name="connsiteX5" fmla="*/ 543551 w 828360"/>
              <a:gd name="connsiteY5" fmla="*/ 129357 h 439809"/>
              <a:gd name="connsiteX6" fmla="*/ 828360 w 828360"/>
              <a:gd name="connsiteY6" fmla="*/ 331180 h 43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360" h="439809">
                <a:moveTo>
                  <a:pt x="828360" y="331180"/>
                </a:moveTo>
                <a:lnTo>
                  <a:pt x="675065" y="439809"/>
                </a:lnTo>
                <a:lnTo>
                  <a:pt x="0" y="409574"/>
                </a:lnTo>
                <a:lnTo>
                  <a:pt x="270186" y="177787"/>
                </a:lnTo>
                <a:lnTo>
                  <a:pt x="52847" y="0"/>
                </a:lnTo>
                <a:lnTo>
                  <a:pt x="543551" y="129357"/>
                </a:lnTo>
                <a:lnTo>
                  <a:pt x="828360" y="331180"/>
                </a:lnTo>
                <a:close/>
              </a:path>
            </a:pathLst>
          </a:custGeom>
          <a:solidFill>
            <a:schemeClr val="accent1"/>
          </a:solidFill>
          <a:ln w="9525" cap="flat" cmpd="sng" algn="ctr">
            <a:noFill/>
            <a:prstDash val="solid"/>
            <a:round/>
            <a:headEnd type="none" w="med" len="med"/>
            <a:tailEnd type="none" w="med" len="med"/>
          </a:ln>
          <a:effectLst>
            <a:innerShdw dist="25400" dir="2700000">
              <a:schemeClr val="bg2"/>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en-US" sz="2000" dirty="0">
              <a:latin typeface="Lato" charset="0"/>
              <a:ea typeface="Lato" charset="0"/>
              <a:cs typeface="Lato" charset="0"/>
            </a:endParaRPr>
          </a:p>
        </p:txBody>
      </p:sp>
      <p:sp>
        <p:nvSpPr>
          <p:cNvPr id="14" name="Rectangle 13">
            <a:extLst>
              <a:ext uri="{FF2B5EF4-FFF2-40B4-BE49-F238E27FC236}">
                <a16:creationId xmlns:a16="http://schemas.microsoft.com/office/drawing/2014/main" id="{DA8244A1-3991-0F4B-8686-EB141FE53289}"/>
              </a:ext>
            </a:extLst>
          </p:cNvPr>
          <p:cNvSpPr/>
          <p:nvPr/>
        </p:nvSpPr>
        <p:spPr bwMode="auto">
          <a:xfrm>
            <a:off x="5851235" y="3236585"/>
            <a:ext cx="2541915" cy="1173529"/>
          </a:xfrm>
          <a:prstGeom prst="rect">
            <a:avLst/>
          </a:prstGeom>
          <a:solidFill>
            <a:schemeClr val="accent1"/>
          </a:solidFill>
          <a:ln w="9525" cap="flat" cmpd="sng" algn="ctr">
            <a:noFill/>
            <a:prstDash val="solid"/>
            <a:round/>
            <a:headEnd type="none" w="med" len="med"/>
            <a:tailEnd type="none" w="med" len="med"/>
          </a:ln>
          <a:effectLst>
            <a:innerShdw dist="25400" dir="2700000">
              <a:schemeClr val="bg2"/>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801688"/>
            <a:r>
              <a:rPr lang="en-US" sz="1400" dirty="0">
                <a:latin typeface="Arial" panose="020B0604020202020204" pitchFamily="34" charset="0"/>
                <a:ea typeface="Lato" charset="0"/>
                <a:cs typeface="Arial" panose="020B0604020202020204" pitchFamily="34" charset="0"/>
              </a:rPr>
              <a:t>Celebrate</a:t>
            </a:r>
            <a:endParaRPr lang="en-US" dirty="0">
              <a:latin typeface="Arial" panose="020B0604020202020204" pitchFamily="34" charset="0"/>
              <a:ea typeface="Lato" charset="0"/>
              <a:cs typeface="Arial" panose="020B0604020202020204" pitchFamily="34" charset="0"/>
            </a:endParaRPr>
          </a:p>
          <a:p>
            <a:pPr marL="801688"/>
            <a:r>
              <a:rPr lang="en-US" sz="2400" b="1" dirty="0">
                <a:latin typeface="Arial" panose="020B0604020202020204" pitchFamily="34" charset="0"/>
                <a:ea typeface="Lato" charset="0"/>
                <a:cs typeface="Arial" panose="020B0604020202020204" pitchFamily="34" charset="0"/>
              </a:rPr>
              <a:t>SUCCESS</a:t>
            </a:r>
            <a:endParaRPr lang="en-US" b="1" dirty="0">
              <a:latin typeface="Arial" panose="020B0604020202020204" pitchFamily="34" charset="0"/>
              <a:ea typeface="Lato" charset="0"/>
              <a:cs typeface="Arial" panose="020B0604020202020204" pitchFamily="34" charset="0"/>
            </a:endParaRPr>
          </a:p>
        </p:txBody>
      </p:sp>
      <p:cxnSp>
        <p:nvCxnSpPr>
          <p:cNvPr id="19" name="Straight Connector 18">
            <a:extLst>
              <a:ext uri="{FF2B5EF4-FFF2-40B4-BE49-F238E27FC236}">
                <a16:creationId xmlns:a16="http://schemas.microsoft.com/office/drawing/2014/main" id="{FA427CF0-B5F2-2B46-A4A9-51391AB1D58E}"/>
              </a:ext>
            </a:extLst>
          </p:cNvPr>
          <p:cNvCxnSpPr>
            <a:cxnSpLocks/>
            <a:endCxn id="20" idx="2"/>
          </p:cNvCxnSpPr>
          <p:nvPr/>
        </p:nvCxnSpPr>
        <p:spPr bwMode="auto">
          <a:xfrm flipV="1">
            <a:off x="1666222" y="3848534"/>
            <a:ext cx="0" cy="749362"/>
          </a:xfrm>
          <a:prstGeom prst="line">
            <a:avLst/>
          </a:prstGeom>
          <a:solidFill>
            <a:schemeClr val="accent1"/>
          </a:solidFill>
          <a:ln w="9525" cap="flat" cmpd="sng" algn="ctr">
            <a:solidFill>
              <a:srgbClr val="58585B"/>
            </a:solidFill>
            <a:prstDash val="solid"/>
            <a:round/>
            <a:headEnd type="oval" w="sm" len="sm"/>
            <a:tailEnd type="none" w="med" len="med"/>
          </a:ln>
          <a:effectLst/>
        </p:spPr>
      </p:cxnSp>
      <p:sp>
        <p:nvSpPr>
          <p:cNvPr id="20" name="Rounded Rectangle 19">
            <a:extLst>
              <a:ext uri="{FF2B5EF4-FFF2-40B4-BE49-F238E27FC236}">
                <a16:creationId xmlns:a16="http://schemas.microsoft.com/office/drawing/2014/main" id="{0D763615-597D-0746-B63F-664EF8F0762B}"/>
              </a:ext>
            </a:extLst>
          </p:cNvPr>
          <p:cNvSpPr/>
          <p:nvPr/>
        </p:nvSpPr>
        <p:spPr bwMode="auto">
          <a:xfrm>
            <a:off x="1507246" y="3811958"/>
            <a:ext cx="317952" cy="36576"/>
          </a:xfrm>
          <a:prstGeom prst="roundRect">
            <a:avLst>
              <a:gd name="adj" fmla="val 50000"/>
            </a:avLst>
          </a:prstGeom>
          <a:solidFill>
            <a:srgbClr val="58585B"/>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21" name="TextBox 20">
            <a:extLst>
              <a:ext uri="{FF2B5EF4-FFF2-40B4-BE49-F238E27FC236}">
                <a16:creationId xmlns:a16="http://schemas.microsoft.com/office/drawing/2014/main" id="{E57E2248-6973-BF4D-9B10-333835A09E13}"/>
              </a:ext>
            </a:extLst>
          </p:cNvPr>
          <p:cNvSpPr txBox="1"/>
          <p:nvPr/>
        </p:nvSpPr>
        <p:spPr>
          <a:xfrm>
            <a:off x="1046622" y="3407336"/>
            <a:ext cx="1215218" cy="373136"/>
          </a:xfrm>
          <a:prstGeom prst="rect">
            <a:avLst/>
          </a:prstGeom>
          <a:noFill/>
        </p:spPr>
        <p:txBody>
          <a:bodyPr wrap="none" lIns="0" tIns="0" rIns="0" bIns="0" rtlCol="0" anchor="ctr" anchorCtr="0">
            <a:noAutofit/>
          </a:bodyPr>
          <a:lstStyle/>
          <a:p>
            <a:pPr algn="ctr"/>
            <a:r>
              <a:rPr lang="en-US" sz="1000" b="1" dirty="0">
                <a:solidFill>
                  <a:schemeClr val="tx1"/>
                </a:solidFill>
                <a:latin typeface="Arial" charset="0"/>
                <a:ea typeface="Arial" charset="0"/>
                <a:cs typeface="Arial" charset="0"/>
              </a:rPr>
              <a:t>Start Small</a:t>
            </a:r>
          </a:p>
        </p:txBody>
      </p:sp>
      <p:cxnSp>
        <p:nvCxnSpPr>
          <p:cNvPr id="22" name="Straight Connector 21">
            <a:extLst>
              <a:ext uri="{FF2B5EF4-FFF2-40B4-BE49-F238E27FC236}">
                <a16:creationId xmlns:a16="http://schemas.microsoft.com/office/drawing/2014/main" id="{CC5AA612-0014-1B4B-B1ED-E992D467882C}"/>
              </a:ext>
            </a:extLst>
          </p:cNvPr>
          <p:cNvCxnSpPr>
            <a:cxnSpLocks/>
            <a:endCxn id="23" idx="2"/>
          </p:cNvCxnSpPr>
          <p:nvPr/>
        </p:nvCxnSpPr>
        <p:spPr bwMode="auto">
          <a:xfrm flipV="1">
            <a:off x="2540928" y="3355125"/>
            <a:ext cx="0" cy="781210"/>
          </a:xfrm>
          <a:prstGeom prst="line">
            <a:avLst/>
          </a:prstGeom>
          <a:solidFill>
            <a:schemeClr val="accent1"/>
          </a:solidFill>
          <a:ln w="9525" cap="flat" cmpd="sng" algn="ctr">
            <a:solidFill>
              <a:srgbClr val="58585B"/>
            </a:solidFill>
            <a:prstDash val="solid"/>
            <a:round/>
            <a:headEnd type="oval" w="sm" len="sm"/>
            <a:tailEnd type="none" w="med" len="med"/>
          </a:ln>
          <a:effectLst/>
        </p:spPr>
      </p:cxnSp>
      <p:sp>
        <p:nvSpPr>
          <p:cNvPr id="23" name="Rounded Rectangle 22">
            <a:extLst>
              <a:ext uri="{FF2B5EF4-FFF2-40B4-BE49-F238E27FC236}">
                <a16:creationId xmlns:a16="http://schemas.microsoft.com/office/drawing/2014/main" id="{164B4B1E-B4F5-5642-98D5-DA28C19CF847}"/>
              </a:ext>
            </a:extLst>
          </p:cNvPr>
          <p:cNvSpPr/>
          <p:nvPr/>
        </p:nvSpPr>
        <p:spPr bwMode="auto">
          <a:xfrm>
            <a:off x="2381952" y="3318549"/>
            <a:ext cx="317952" cy="36576"/>
          </a:xfrm>
          <a:prstGeom prst="roundRect">
            <a:avLst>
              <a:gd name="adj" fmla="val 50000"/>
            </a:avLst>
          </a:prstGeom>
          <a:solidFill>
            <a:srgbClr val="58585B"/>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24" name="TextBox 23">
            <a:extLst>
              <a:ext uri="{FF2B5EF4-FFF2-40B4-BE49-F238E27FC236}">
                <a16:creationId xmlns:a16="http://schemas.microsoft.com/office/drawing/2014/main" id="{F9FA840E-F88E-2C46-B038-F06E691EAA3F}"/>
              </a:ext>
            </a:extLst>
          </p:cNvPr>
          <p:cNvSpPr txBox="1"/>
          <p:nvPr/>
        </p:nvSpPr>
        <p:spPr>
          <a:xfrm>
            <a:off x="1921328" y="2919138"/>
            <a:ext cx="1215218" cy="373136"/>
          </a:xfrm>
          <a:prstGeom prst="rect">
            <a:avLst/>
          </a:prstGeom>
          <a:noFill/>
        </p:spPr>
        <p:txBody>
          <a:bodyPr wrap="none" lIns="0" tIns="0" rIns="0" bIns="0" rtlCol="0" anchor="ctr" anchorCtr="0">
            <a:noAutofit/>
          </a:bodyPr>
          <a:lstStyle/>
          <a:p>
            <a:pPr algn="ctr"/>
            <a:r>
              <a:rPr lang="en-US" sz="1000" b="1" dirty="0">
                <a:solidFill>
                  <a:schemeClr val="tx1"/>
                </a:solidFill>
                <a:latin typeface="Arial" charset="0"/>
                <a:ea typeface="Arial" charset="0"/>
                <a:cs typeface="Arial" charset="0"/>
              </a:rPr>
              <a:t>Empower the </a:t>
            </a:r>
          </a:p>
          <a:p>
            <a:pPr algn="ctr"/>
            <a:r>
              <a:rPr lang="en-US" sz="1000" b="1" dirty="0">
                <a:solidFill>
                  <a:schemeClr val="tx1"/>
                </a:solidFill>
                <a:latin typeface="Arial" charset="0"/>
                <a:ea typeface="Arial" charset="0"/>
                <a:cs typeface="Arial" charset="0"/>
              </a:rPr>
              <a:t>Product Team</a:t>
            </a:r>
          </a:p>
        </p:txBody>
      </p:sp>
      <p:cxnSp>
        <p:nvCxnSpPr>
          <p:cNvPr id="25" name="Straight Connector 24">
            <a:extLst>
              <a:ext uri="{FF2B5EF4-FFF2-40B4-BE49-F238E27FC236}">
                <a16:creationId xmlns:a16="http://schemas.microsoft.com/office/drawing/2014/main" id="{6C8C1CD3-C041-514C-A623-ED1CAC3226E3}"/>
              </a:ext>
            </a:extLst>
          </p:cNvPr>
          <p:cNvCxnSpPr>
            <a:cxnSpLocks/>
            <a:endCxn id="26" idx="2"/>
          </p:cNvCxnSpPr>
          <p:nvPr/>
        </p:nvCxnSpPr>
        <p:spPr bwMode="auto">
          <a:xfrm flipV="1">
            <a:off x="4268031" y="2394573"/>
            <a:ext cx="0" cy="772411"/>
          </a:xfrm>
          <a:prstGeom prst="line">
            <a:avLst/>
          </a:prstGeom>
          <a:solidFill>
            <a:schemeClr val="accent1"/>
          </a:solidFill>
          <a:ln w="9525" cap="flat" cmpd="sng" algn="ctr">
            <a:solidFill>
              <a:srgbClr val="58585B"/>
            </a:solidFill>
            <a:prstDash val="solid"/>
            <a:round/>
            <a:headEnd type="oval" w="sm" len="sm"/>
            <a:tailEnd type="none" w="med" len="med"/>
          </a:ln>
          <a:effectLst/>
        </p:spPr>
      </p:cxnSp>
      <p:sp>
        <p:nvSpPr>
          <p:cNvPr id="26" name="Rounded Rectangle 25">
            <a:extLst>
              <a:ext uri="{FF2B5EF4-FFF2-40B4-BE49-F238E27FC236}">
                <a16:creationId xmlns:a16="http://schemas.microsoft.com/office/drawing/2014/main" id="{D0317D83-05E1-B246-B6DE-E08C101C749D}"/>
              </a:ext>
            </a:extLst>
          </p:cNvPr>
          <p:cNvSpPr/>
          <p:nvPr/>
        </p:nvSpPr>
        <p:spPr bwMode="auto">
          <a:xfrm>
            <a:off x="4109055" y="2357997"/>
            <a:ext cx="317952" cy="36576"/>
          </a:xfrm>
          <a:prstGeom prst="roundRect">
            <a:avLst>
              <a:gd name="adj" fmla="val 50000"/>
            </a:avLst>
          </a:prstGeom>
          <a:solidFill>
            <a:srgbClr val="58585B"/>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27" name="TextBox 26">
            <a:extLst>
              <a:ext uri="{FF2B5EF4-FFF2-40B4-BE49-F238E27FC236}">
                <a16:creationId xmlns:a16="http://schemas.microsoft.com/office/drawing/2014/main" id="{1018AA06-8E2F-3D4E-9A73-E92F04518E41}"/>
              </a:ext>
            </a:extLst>
          </p:cNvPr>
          <p:cNvSpPr txBox="1"/>
          <p:nvPr/>
        </p:nvSpPr>
        <p:spPr>
          <a:xfrm>
            <a:off x="3648431" y="1969436"/>
            <a:ext cx="1215218" cy="373136"/>
          </a:xfrm>
          <a:prstGeom prst="rect">
            <a:avLst/>
          </a:prstGeom>
          <a:noFill/>
        </p:spPr>
        <p:txBody>
          <a:bodyPr wrap="none" lIns="0" tIns="0" rIns="0" bIns="0" rtlCol="0" anchor="ctr" anchorCtr="0">
            <a:noAutofit/>
          </a:bodyPr>
          <a:lstStyle/>
          <a:p>
            <a:pPr algn="ctr"/>
            <a:r>
              <a:rPr lang="en-US" sz="1000" b="1" dirty="0">
                <a:solidFill>
                  <a:schemeClr val="tx1"/>
                </a:solidFill>
                <a:latin typeface="Arial" charset="0"/>
                <a:ea typeface="Arial" charset="0"/>
                <a:cs typeface="Arial" charset="0"/>
              </a:rPr>
              <a:t>Make the adoption</a:t>
            </a:r>
          </a:p>
          <a:p>
            <a:pPr algn="ctr"/>
            <a:r>
              <a:rPr lang="en-US" sz="1000" b="1" dirty="0">
                <a:solidFill>
                  <a:schemeClr val="tx1"/>
                </a:solidFill>
                <a:ea typeface="Arial" charset="0"/>
              </a:rPr>
              <a:t>work visible</a:t>
            </a:r>
          </a:p>
        </p:txBody>
      </p:sp>
      <p:cxnSp>
        <p:nvCxnSpPr>
          <p:cNvPr id="28" name="Straight Connector 27">
            <a:extLst>
              <a:ext uri="{FF2B5EF4-FFF2-40B4-BE49-F238E27FC236}">
                <a16:creationId xmlns:a16="http://schemas.microsoft.com/office/drawing/2014/main" id="{F71BF1DE-5ADA-F14C-8F4B-4C85CDD09824}"/>
              </a:ext>
            </a:extLst>
          </p:cNvPr>
          <p:cNvCxnSpPr>
            <a:cxnSpLocks/>
            <a:endCxn id="29" idx="2"/>
          </p:cNvCxnSpPr>
          <p:nvPr/>
        </p:nvCxnSpPr>
        <p:spPr bwMode="auto">
          <a:xfrm flipV="1">
            <a:off x="5197956" y="1872428"/>
            <a:ext cx="0" cy="801270"/>
          </a:xfrm>
          <a:prstGeom prst="line">
            <a:avLst/>
          </a:prstGeom>
          <a:solidFill>
            <a:schemeClr val="accent1"/>
          </a:solidFill>
          <a:ln w="9525" cap="flat" cmpd="sng" algn="ctr">
            <a:solidFill>
              <a:srgbClr val="58585B"/>
            </a:solidFill>
            <a:prstDash val="solid"/>
            <a:round/>
            <a:headEnd type="oval" w="sm" len="sm"/>
            <a:tailEnd type="none" w="med" len="med"/>
          </a:ln>
          <a:effectLst/>
        </p:spPr>
      </p:cxnSp>
      <p:sp>
        <p:nvSpPr>
          <p:cNvPr id="29" name="Rounded Rectangle 28">
            <a:extLst>
              <a:ext uri="{FF2B5EF4-FFF2-40B4-BE49-F238E27FC236}">
                <a16:creationId xmlns:a16="http://schemas.microsoft.com/office/drawing/2014/main" id="{4FEAEE74-E7F8-3D45-96E6-19BF63D2F02D}"/>
              </a:ext>
            </a:extLst>
          </p:cNvPr>
          <p:cNvSpPr/>
          <p:nvPr/>
        </p:nvSpPr>
        <p:spPr bwMode="auto">
          <a:xfrm>
            <a:off x="5038980" y="1835852"/>
            <a:ext cx="317952" cy="36576"/>
          </a:xfrm>
          <a:prstGeom prst="roundRect">
            <a:avLst>
              <a:gd name="adj" fmla="val 50000"/>
            </a:avLst>
          </a:prstGeom>
          <a:solidFill>
            <a:srgbClr val="58585B"/>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30" name="TextBox 29">
            <a:extLst>
              <a:ext uri="{FF2B5EF4-FFF2-40B4-BE49-F238E27FC236}">
                <a16:creationId xmlns:a16="http://schemas.microsoft.com/office/drawing/2014/main" id="{AA0CCC76-61F3-AE4D-BB47-67059F957661}"/>
              </a:ext>
            </a:extLst>
          </p:cNvPr>
          <p:cNvSpPr txBox="1"/>
          <p:nvPr/>
        </p:nvSpPr>
        <p:spPr>
          <a:xfrm>
            <a:off x="4578356" y="1469100"/>
            <a:ext cx="1215218" cy="373136"/>
          </a:xfrm>
          <a:prstGeom prst="rect">
            <a:avLst/>
          </a:prstGeom>
          <a:noFill/>
        </p:spPr>
        <p:txBody>
          <a:bodyPr wrap="none" lIns="0" tIns="0" rIns="0" bIns="0" rtlCol="0" anchor="ctr" anchorCtr="0">
            <a:noAutofit/>
          </a:bodyPr>
          <a:lstStyle/>
          <a:p>
            <a:pPr algn="ctr"/>
            <a:r>
              <a:rPr lang="en-US" sz="1000" b="1" dirty="0">
                <a:solidFill>
                  <a:schemeClr val="tx1"/>
                </a:solidFill>
                <a:latin typeface="Arial" charset="0"/>
                <a:ea typeface="Arial" charset="0"/>
                <a:cs typeface="Arial" charset="0"/>
              </a:rPr>
              <a:t>Show and Tell</a:t>
            </a:r>
          </a:p>
          <a:p>
            <a:pPr algn="ctr"/>
            <a:r>
              <a:rPr lang="en-US" sz="1000" b="1" dirty="0">
                <a:solidFill>
                  <a:schemeClr val="tx1"/>
                </a:solidFill>
                <a:ea typeface="Arial" charset="0"/>
              </a:rPr>
              <a:t>with Executives</a:t>
            </a:r>
          </a:p>
        </p:txBody>
      </p:sp>
      <p:cxnSp>
        <p:nvCxnSpPr>
          <p:cNvPr id="31" name="Straight Connector 30">
            <a:extLst>
              <a:ext uri="{FF2B5EF4-FFF2-40B4-BE49-F238E27FC236}">
                <a16:creationId xmlns:a16="http://schemas.microsoft.com/office/drawing/2014/main" id="{FFB8D3CB-4808-BC46-B268-44A99DC5714D}"/>
              </a:ext>
            </a:extLst>
          </p:cNvPr>
          <p:cNvCxnSpPr>
            <a:cxnSpLocks/>
            <a:endCxn id="32" idx="2"/>
          </p:cNvCxnSpPr>
          <p:nvPr/>
        </p:nvCxnSpPr>
        <p:spPr bwMode="auto">
          <a:xfrm flipV="1">
            <a:off x="3402996" y="2866300"/>
            <a:ext cx="0" cy="772017"/>
          </a:xfrm>
          <a:prstGeom prst="line">
            <a:avLst/>
          </a:prstGeom>
          <a:solidFill>
            <a:schemeClr val="accent1"/>
          </a:solidFill>
          <a:ln w="9525" cap="flat" cmpd="sng" algn="ctr">
            <a:solidFill>
              <a:srgbClr val="58585B"/>
            </a:solidFill>
            <a:prstDash val="solid"/>
            <a:round/>
            <a:headEnd type="oval" w="sm" len="sm"/>
            <a:tailEnd type="none" w="med" len="med"/>
          </a:ln>
          <a:effectLst/>
        </p:spPr>
      </p:cxnSp>
      <p:sp>
        <p:nvSpPr>
          <p:cNvPr id="32" name="Rounded Rectangle 31">
            <a:extLst>
              <a:ext uri="{FF2B5EF4-FFF2-40B4-BE49-F238E27FC236}">
                <a16:creationId xmlns:a16="http://schemas.microsoft.com/office/drawing/2014/main" id="{9CB6A9AD-B94D-2D49-9C10-4D52314D52E6}"/>
              </a:ext>
            </a:extLst>
          </p:cNvPr>
          <p:cNvSpPr/>
          <p:nvPr/>
        </p:nvSpPr>
        <p:spPr bwMode="auto">
          <a:xfrm>
            <a:off x="3244020" y="2829724"/>
            <a:ext cx="317952" cy="36576"/>
          </a:xfrm>
          <a:prstGeom prst="roundRect">
            <a:avLst>
              <a:gd name="adj" fmla="val 50000"/>
            </a:avLst>
          </a:prstGeom>
          <a:solidFill>
            <a:srgbClr val="58585B"/>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33" name="TextBox 32">
            <a:extLst>
              <a:ext uri="{FF2B5EF4-FFF2-40B4-BE49-F238E27FC236}">
                <a16:creationId xmlns:a16="http://schemas.microsoft.com/office/drawing/2014/main" id="{100935A2-1DAC-8244-89D0-B8C2AA6C80A8}"/>
              </a:ext>
            </a:extLst>
          </p:cNvPr>
          <p:cNvSpPr txBox="1"/>
          <p:nvPr/>
        </p:nvSpPr>
        <p:spPr>
          <a:xfrm>
            <a:off x="2783396" y="2456981"/>
            <a:ext cx="1215218" cy="373136"/>
          </a:xfrm>
          <a:prstGeom prst="rect">
            <a:avLst/>
          </a:prstGeom>
          <a:noFill/>
        </p:spPr>
        <p:txBody>
          <a:bodyPr wrap="none" lIns="0" tIns="0" rIns="0" bIns="0" rtlCol="0" anchor="ctr" anchorCtr="0">
            <a:noAutofit/>
          </a:bodyPr>
          <a:lstStyle/>
          <a:p>
            <a:pPr algn="ctr"/>
            <a:r>
              <a:rPr lang="en-US" sz="1000" b="1" dirty="0">
                <a:solidFill>
                  <a:schemeClr val="tx1"/>
                </a:solidFill>
                <a:latin typeface="Arial" charset="0"/>
                <a:ea typeface="Arial" charset="0"/>
                <a:cs typeface="Arial" charset="0"/>
              </a:rPr>
              <a:t>Experiment</a:t>
            </a:r>
          </a:p>
        </p:txBody>
      </p:sp>
      <p:cxnSp>
        <p:nvCxnSpPr>
          <p:cNvPr id="40" name="Straight Connector 39">
            <a:extLst>
              <a:ext uri="{FF2B5EF4-FFF2-40B4-BE49-F238E27FC236}">
                <a16:creationId xmlns:a16="http://schemas.microsoft.com/office/drawing/2014/main" id="{5F6834E9-3A7E-2945-9F65-62218CCEEF55}"/>
              </a:ext>
            </a:extLst>
          </p:cNvPr>
          <p:cNvCxnSpPr>
            <a:cxnSpLocks/>
          </p:cNvCxnSpPr>
          <p:nvPr/>
        </p:nvCxnSpPr>
        <p:spPr bwMode="auto">
          <a:xfrm flipV="1">
            <a:off x="6013239" y="2241555"/>
            <a:ext cx="0" cy="1123189"/>
          </a:xfrm>
          <a:prstGeom prst="line">
            <a:avLst/>
          </a:prstGeom>
          <a:solidFill>
            <a:schemeClr val="accent1"/>
          </a:solidFill>
          <a:ln w="9525" cap="flat" cmpd="sng" algn="ctr">
            <a:solidFill>
              <a:schemeClr val="bg2"/>
            </a:solidFill>
            <a:prstDash val="solid"/>
            <a:round/>
            <a:headEnd type="oval" w="sm" len="sm"/>
            <a:tailEnd type="none" w="med" len="med"/>
          </a:ln>
          <a:effectLst/>
        </p:spPr>
      </p:cxnSp>
      <p:sp>
        <p:nvSpPr>
          <p:cNvPr id="41" name="TextBox 40">
            <a:extLst>
              <a:ext uri="{FF2B5EF4-FFF2-40B4-BE49-F238E27FC236}">
                <a16:creationId xmlns:a16="http://schemas.microsoft.com/office/drawing/2014/main" id="{BE626210-E012-FC4D-9623-B5708F60F150}"/>
              </a:ext>
            </a:extLst>
          </p:cNvPr>
          <p:cNvSpPr txBox="1"/>
          <p:nvPr/>
        </p:nvSpPr>
        <p:spPr>
          <a:xfrm>
            <a:off x="6023128" y="2630563"/>
            <a:ext cx="697627" cy="646331"/>
          </a:xfrm>
          <a:prstGeom prst="rect">
            <a:avLst/>
          </a:prstGeom>
          <a:noFill/>
        </p:spPr>
        <p:txBody>
          <a:bodyPr wrap="none" rtlCol="0">
            <a:spAutoFit/>
          </a:bodyPr>
          <a:lstStyle/>
          <a:p>
            <a:pPr algn="ctr"/>
            <a:r>
              <a:rPr lang="en-US" sz="3600" dirty="0">
                <a:solidFill>
                  <a:schemeClr val="accent1"/>
                </a:solidFill>
                <a:latin typeface="Arial" charset="0"/>
                <a:ea typeface="Arial" charset="0"/>
                <a:cs typeface="Arial" charset="0"/>
              </a:rPr>
              <a:t>07</a:t>
            </a:r>
          </a:p>
        </p:txBody>
      </p:sp>
      <p:pic>
        <p:nvPicPr>
          <p:cNvPr id="42" name="Picture 41">
            <a:extLst>
              <a:ext uri="{FF2B5EF4-FFF2-40B4-BE49-F238E27FC236}">
                <a16:creationId xmlns:a16="http://schemas.microsoft.com/office/drawing/2014/main" id="{CC94462A-F89A-0D47-82C9-25A7E52CEA3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14826" y="3537916"/>
            <a:ext cx="446765" cy="553867"/>
          </a:xfrm>
          <a:prstGeom prst="rect">
            <a:avLst/>
          </a:prstGeom>
        </p:spPr>
      </p:pic>
      <p:cxnSp>
        <p:nvCxnSpPr>
          <p:cNvPr id="43" name="Straight Connector 42">
            <a:extLst>
              <a:ext uri="{FF2B5EF4-FFF2-40B4-BE49-F238E27FC236}">
                <a16:creationId xmlns:a16="http://schemas.microsoft.com/office/drawing/2014/main" id="{12599ABD-B374-B74B-A2E3-CB9AE096942C}"/>
              </a:ext>
            </a:extLst>
          </p:cNvPr>
          <p:cNvCxnSpPr>
            <a:cxnSpLocks/>
          </p:cNvCxnSpPr>
          <p:nvPr/>
        </p:nvCxnSpPr>
        <p:spPr bwMode="auto">
          <a:xfrm flipV="1">
            <a:off x="6777302" y="1466741"/>
            <a:ext cx="4498" cy="319348"/>
          </a:xfrm>
          <a:prstGeom prst="line">
            <a:avLst/>
          </a:prstGeom>
          <a:solidFill>
            <a:schemeClr val="accent1"/>
          </a:solidFill>
          <a:ln w="9525" cap="flat" cmpd="sng" algn="ctr">
            <a:solidFill>
              <a:schemeClr val="bg2"/>
            </a:solidFill>
            <a:prstDash val="solid"/>
            <a:round/>
            <a:headEnd type="oval" w="sm" len="sm"/>
            <a:tailEnd type="none" w="med" len="med"/>
          </a:ln>
          <a:effectLst/>
        </p:spPr>
      </p:cxnSp>
      <p:sp>
        <p:nvSpPr>
          <p:cNvPr id="50" name="Freeform 49">
            <a:extLst>
              <a:ext uri="{FF2B5EF4-FFF2-40B4-BE49-F238E27FC236}">
                <a16:creationId xmlns:a16="http://schemas.microsoft.com/office/drawing/2014/main" id="{C5A8A09D-B3C6-8B4C-9A75-9F50508E320B}"/>
              </a:ext>
            </a:extLst>
          </p:cNvPr>
          <p:cNvSpPr/>
          <p:nvPr/>
        </p:nvSpPr>
        <p:spPr bwMode="auto">
          <a:xfrm rot="19241463">
            <a:off x="6996675" y="1174946"/>
            <a:ext cx="1062164" cy="278478"/>
          </a:xfrm>
          <a:custGeom>
            <a:avLst/>
            <a:gdLst>
              <a:gd name="connsiteX0" fmla="*/ 1062164 w 1062164"/>
              <a:gd name="connsiteY0" fmla="*/ 278478 h 278478"/>
              <a:gd name="connsiteX1" fmla="*/ 0 w 1062164"/>
              <a:gd name="connsiteY1" fmla="*/ 230904 h 278478"/>
              <a:gd name="connsiteX2" fmla="*/ 165817 w 1062164"/>
              <a:gd name="connsiteY2" fmla="*/ 113403 h 278478"/>
              <a:gd name="connsiteX3" fmla="*/ 5786 w 1062164"/>
              <a:gd name="connsiteY3" fmla="*/ 0 h 278478"/>
              <a:gd name="connsiteX4" fmla="*/ 1062164 w 1062164"/>
              <a:gd name="connsiteY4" fmla="*/ 278478 h 27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164" h="278478">
                <a:moveTo>
                  <a:pt x="1062164" y="278478"/>
                </a:moveTo>
                <a:lnTo>
                  <a:pt x="0" y="230904"/>
                </a:lnTo>
                <a:lnTo>
                  <a:pt x="165817" y="113403"/>
                </a:lnTo>
                <a:lnTo>
                  <a:pt x="5786" y="0"/>
                </a:lnTo>
                <a:lnTo>
                  <a:pt x="1062164" y="278478"/>
                </a:lnTo>
                <a:close/>
              </a:path>
            </a:pathLst>
          </a:custGeom>
          <a:solidFill>
            <a:schemeClr val="accent1"/>
          </a:solidFill>
          <a:ln w="9525" cap="flat" cmpd="sng" algn="ctr">
            <a:noFill/>
            <a:prstDash val="solid"/>
            <a:round/>
            <a:headEnd type="none" w="med" len="med"/>
            <a:tailEnd type="none" w="med" len="med"/>
          </a:ln>
          <a:effectLst>
            <a:innerShdw dist="25400" dir="2700000">
              <a:schemeClr val="bg2"/>
            </a:inn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en-US" sz="2000" dirty="0">
              <a:latin typeface="Lato" charset="0"/>
              <a:ea typeface="Lato" charset="0"/>
              <a:cs typeface="Lato" charset="0"/>
            </a:endParaRPr>
          </a:p>
        </p:txBody>
      </p:sp>
      <p:sp>
        <p:nvSpPr>
          <p:cNvPr id="5" name="Text Placeholder 4">
            <a:extLst>
              <a:ext uri="{FF2B5EF4-FFF2-40B4-BE49-F238E27FC236}">
                <a16:creationId xmlns:a16="http://schemas.microsoft.com/office/drawing/2014/main" id="{9B8ED00E-C012-624C-9297-AA56DCE1F9D2}"/>
              </a:ext>
            </a:extLst>
          </p:cNvPr>
          <p:cNvSpPr>
            <a:spLocks noGrp="1"/>
          </p:cNvSpPr>
          <p:nvPr>
            <p:ph type="body" sz="quarter" idx="11"/>
          </p:nvPr>
        </p:nvSpPr>
        <p:spPr/>
        <p:txBody>
          <a:bodyPr/>
          <a:lstStyle/>
          <a:p>
            <a:r>
              <a:rPr lang="en-US" dirty="0"/>
              <a:t>Get Started on your Journey</a:t>
            </a:r>
          </a:p>
        </p:txBody>
      </p:sp>
      <p:sp>
        <p:nvSpPr>
          <p:cNvPr id="59" name="Rounded Rectangle 58">
            <a:extLst>
              <a:ext uri="{FF2B5EF4-FFF2-40B4-BE49-F238E27FC236}">
                <a16:creationId xmlns:a16="http://schemas.microsoft.com/office/drawing/2014/main" id="{CB14A851-7CFA-E445-99C3-F25D8CEB63A9}"/>
              </a:ext>
            </a:extLst>
          </p:cNvPr>
          <p:cNvSpPr/>
          <p:nvPr/>
        </p:nvSpPr>
        <p:spPr bwMode="auto">
          <a:xfrm>
            <a:off x="6599132" y="1431812"/>
            <a:ext cx="317952" cy="36576"/>
          </a:xfrm>
          <a:prstGeom prst="roundRect">
            <a:avLst>
              <a:gd name="adj" fmla="val 50000"/>
            </a:avLst>
          </a:prstGeom>
          <a:solidFill>
            <a:srgbClr val="58585B"/>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61" name="TextBox 60">
            <a:extLst>
              <a:ext uri="{FF2B5EF4-FFF2-40B4-BE49-F238E27FC236}">
                <a16:creationId xmlns:a16="http://schemas.microsoft.com/office/drawing/2014/main" id="{7BD6965B-7E93-CE4E-8C86-DF8A332567A9}"/>
              </a:ext>
            </a:extLst>
          </p:cNvPr>
          <p:cNvSpPr txBox="1"/>
          <p:nvPr/>
        </p:nvSpPr>
        <p:spPr>
          <a:xfrm>
            <a:off x="6150499" y="1109828"/>
            <a:ext cx="1215218" cy="373136"/>
          </a:xfrm>
          <a:prstGeom prst="rect">
            <a:avLst/>
          </a:prstGeom>
          <a:noFill/>
        </p:spPr>
        <p:txBody>
          <a:bodyPr wrap="none" lIns="0" tIns="0" rIns="0" bIns="0" rtlCol="0" anchor="ctr" anchorCtr="0">
            <a:noAutofit/>
          </a:bodyPr>
          <a:lstStyle/>
          <a:p>
            <a:pPr algn="ctr"/>
            <a:r>
              <a:rPr lang="en-US" sz="1000" b="1" dirty="0">
                <a:solidFill>
                  <a:schemeClr val="tx1"/>
                </a:solidFill>
                <a:latin typeface="Arial" charset="0"/>
                <a:ea typeface="Arial" charset="0"/>
                <a:cs typeface="Arial" charset="0"/>
              </a:rPr>
              <a:t>Scale</a:t>
            </a:r>
          </a:p>
        </p:txBody>
      </p:sp>
      <p:sp>
        <p:nvSpPr>
          <p:cNvPr id="62" name="TextBox 61">
            <a:extLst>
              <a:ext uri="{FF2B5EF4-FFF2-40B4-BE49-F238E27FC236}">
                <a16:creationId xmlns:a16="http://schemas.microsoft.com/office/drawing/2014/main" id="{134838B2-0E31-CA47-86EE-6C6D6739854B}"/>
              </a:ext>
            </a:extLst>
          </p:cNvPr>
          <p:cNvSpPr txBox="1"/>
          <p:nvPr/>
        </p:nvSpPr>
        <p:spPr>
          <a:xfrm>
            <a:off x="6917084" y="755438"/>
            <a:ext cx="1215218" cy="373136"/>
          </a:xfrm>
          <a:prstGeom prst="rect">
            <a:avLst/>
          </a:prstGeom>
          <a:noFill/>
        </p:spPr>
        <p:txBody>
          <a:bodyPr wrap="none" lIns="0" tIns="0" rIns="0" bIns="0" rtlCol="0" anchor="ctr" anchorCtr="0">
            <a:noAutofit/>
          </a:bodyPr>
          <a:lstStyle/>
          <a:p>
            <a:pPr algn="ctr"/>
            <a:r>
              <a:rPr lang="en-US" sz="1000" b="1" dirty="0">
                <a:solidFill>
                  <a:schemeClr val="tx1"/>
                </a:solidFill>
                <a:latin typeface="Arial" charset="0"/>
                <a:ea typeface="Arial" charset="0"/>
                <a:cs typeface="Arial" charset="0"/>
              </a:rPr>
              <a:t>Continuously Improve</a:t>
            </a:r>
          </a:p>
        </p:txBody>
      </p:sp>
      <p:cxnSp>
        <p:nvCxnSpPr>
          <p:cNvPr id="63" name="Straight Connector 62">
            <a:extLst>
              <a:ext uri="{FF2B5EF4-FFF2-40B4-BE49-F238E27FC236}">
                <a16:creationId xmlns:a16="http://schemas.microsoft.com/office/drawing/2014/main" id="{60DBA510-F087-C547-B4B4-09731A745A71}"/>
              </a:ext>
            </a:extLst>
          </p:cNvPr>
          <p:cNvCxnSpPr>
            <a:cxnSpLocks/>
          </p:cNvCxnSpPr>
          <p:nvPr/>
        </p:nvCxnSpPr>
        <p:spPr bwMode="auto">
          <a:xfrm flipV="1">
            <a:off x="7496142" y="1084860"/>
            <a:ext cx="4498" cy="319348"/>
          </a:xfrm>
          <a:prstGeom prst="line">
            <a:avLst/>
          </a:prstGeom>
          <a:solidFill>
            <a:schemeClr val="accent1"/>
          </a:solidFill>
          <a:ln w="9525" cap="flat" cmpd="sng" algn="ctr">
            <a:solidFill>
              <a:schemeClr val="bg2"/>
            </a:solidFill>
            <a:prstDash val="solid"/>
            <a:round/>
            <a:headEnd type="oval" w="sm" len="sm"/>
            <a:tailEnd type="none" w="med" len="med"/>
          </a:ln>
          <a:effectLst/>
        </p:spPr>
      </p:cxnSp>
      <p:sp>
        <p:nvSpPr>
          <p:cNvPr id="64" name="Rounded Rectangle 63">
            <a:extLst>
              <a:ext uri="{FF2B5EF4-FFF2-40B4-BE49-F238E27FC236}">
                <a16:creationId xmlns:a16="http://schemas.microsoft.com/office/drawing/2014/main" id="{FCE1EAA7-E1EA-2941-A712-30D9BEA15DCF}"/>
              </a:ext>
            </a:extLst>
          </p:cNvPr>
          <p:cNvSpPr/>
          <p:nvPr/>
        </p:nvSpPr>
        <p:spPr bwMode="auto">
          <a:xfrm>
            <a:off x="7317972" y="1049931"/>
            <a:ext cx="317952" cy="36576"/>
          </a:xfrm>
          <a:prstGeom prst="roundRect">
            <a:avLst>
              <a:gd name="adj" fmla="val 50000"/>
            </a:avLst>
          </a:prstGeom>
          <a:solidFill>
            <a:srgbClr val="58585B"/>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pic>
        <p:nvPicPr>
          <p:cNvPr id="67" name="Picture 66">
            <a:extLst>
              <a:ext uri="{FF2B5EF4-FFF2-40B4-BE49-F238E27FC236}">
                <a16:creationId xmlns:a16="http://schemas.microsoft.com/office/drawing/2014/main" id="{4A42EE2E-D3F5-F743-B33B-ED4E242C020F}"/>
              </a:ext>
            </a:extLst>
          </p:cNvPr>
          <p:cNvPicPr>
            <a:picLocks noChangeAspect="1"/>
          </p:cNvPicPr>
          <p:nvPr/>
        </p:nvPicPr>
        <p:blipFill>
          <a:blip r:embed="rId5"/>
          <a:stretch>
            <a:fillRect/>
          </a:stretch>
        </p:blipFill>
        <p:spPr>
          <a:xfrm>
            <a:off x="161046" y="1358116"/>
            <a:ext cx="1346200" cy="1739900"/>
          </a:xfrm>
          <a:prstGeom prst="rect">
            <a:avLst/>
          </a:prstGeom>
        </p:spPr>
      </p:pic>
      <p:sp>
        <p:nvSpPr>
          <p:cNvPr id="69" name="Rectangle 68">
            <a:extLst>
              <a:ext uri="{FF2B5EF4-FFF2-40B4-BE49-F238E27FC236}">
                <a16:creationId xmlns:a16="http://schemas.microsoft.com/office/drawing/2014/main" id="{A2F5006F-9A0F-EF44-922E-9173B1417718}"/>
              </a:ext>
            </a:extLst>
          </p:cNvPr>
          <p:cNvSpPr/>
          <p:nvPr/>
        </p:nvSpPr>
        <p:spPr>
          <a:xfrm>
            <a:off x="5163625" y="5231016"/>
            <a:ext cx="3137397" cy="307777"/>
          </a:xfrm>
          <a:prstGeom prst="rect">
            <a:avLst/>
          </a:prstGeom>
        </p:spPr>
        <p:txBody>
          <a:bodyPr wrap="none">
            <a:spAutoFit/>
          </a:bodyPr>
          <a:lstStyle/>
          <a:p>
            <a:r>
              <a:rPr lang="en-US" dirty="0"/>
              <a:t>https://itrevolution.com/forum-papers/</a:t>
            </a:r>
          </a:p>
        </p:txBody>
      </p:sp>
    </p:spTree>
    <p:extLst>
      <p:ext uri="{BB962C8B-B14F-4D97-AF65-F5344CB8AC3E}">
        <p14:creationId xmlns:p14="http://schemas.microsoft.com/office/powerpoint/2010/main" val="842483570"/>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ontent Placeholder 2"/>
          <p:cNvSpPr txBox="1">
            <a:spLocks noGrp="1"/>
          </p:cNvSpPr>
          <p:nvPr>
            <p:ph sz="quarter" idx="10"/>
          </p:nvPr>
        </p:nvSpPr>
        <p:spPr>
          <a:xfrm>
            <a:off x="0" y="895350"/>
            <a:ext cx="8991600" cy="3657600"/>
          </a:xfrm>
          <a:prstGeom prst="rect">
            <a:avLst/>
          </a:prstGeom>
        </p:spPr>
        <p:txBody>
          <a:bodyPr>
            <a:normAutofit fontScale="40000" lnSpcReduction="20000"/>
          </a:bodyPr>
          <a:lstStyle/>
          <a:p>
            <a:pPr lvl="1">
              <a:buClr>
                <a:schemeClr val="accent1"/>
              </a:buClr>
              <a:buFont typeface="Wingdings" pitchFamily="2" charset="2"/>
              <a:buChar char="v"/>
            </a:pPr>
            <a:r>
              <a:rPr lang="en-US" sz="4200" dirty="0">
                <a:latin typeface="Arial" panose="020B0604020202020204" pitchFamily="34" charset="0"/>
                <a:cs typeface="Arial" panose="020B0604020202020204" pitchFamily="34" charset="0"/>
              </a:rPr>
              <a:t>From Project to Product (Mik Kersten)</a:t>
            </a:r>
          </a:p>
          <a:p>
            <a:pPr lvl="2">
              <a:buClr>
                <a:schemeClr val="accent1"/>
              </a:buClr>
              <a:buFont typeface="Wingdings" pitchFamily="2" charset="2"/>
              <a:buChar char="v"/>
            </a:pPr>
            <a:r>
              <a:rPr lang="en-US" sz="4200" u="sng" dirty="0">
                <a:solidFill>
                  <a:srgbClr val="0070C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https://itrevolution.com/book/project-to-product/</a:t>
            </a:r>
            <a:endParaRPr lang="en-US" sz="4200" u="sng" dirty="0">
              <a:solidFill>
                <a:srgbClr val="0070C0"/>
              </a:solidFill>
              <a:latin typeface="Arial" panose="020B0604020202020204" pitchFamily="34" charset="0"/>
              <a:cs typeface="Arial" panose="020B0604020202020204" pitchFamily="34" charset="0"/>
            </a:endParaRPr>
          </a:p>
          <a:p>
            <a:pPr lvl="1">
              <a:buClr>
                <a:schemeClr val="accent1"/>
              </a:buClr>
              <a:buFont typeface="Wingdings" pitchFamily="2" charset="2"/>
              <a:buChar char="v"/>
            </a:pPr>
            <a:r>
              <a:rPr sz="4200" dirty="0">
                <a:latin typeface="Arial" panose="020B0604020202020204" pitchFamily="34" charset="0"/>
                <a:cs typeface="Arial" panose="020B0604020202020204" pitchFamily="34" charset="0"/>
              </a:rPr>
              <a:t>Standing On Shoulders:  A Leaders Guide to Digital Transformatio</a:t>
            </a:r>
            <a:r>
              <a:rPr lang="en-US" sz="4200" dirty="0">
                <a:latin typeface="Arial" panose="020B0604020202020204" pitchFamily="34" charset="0"/>
                <a:cs typeface="Arial" panose="020B0604020202020204" pitchFamily="34" charset="0"/>
              </a:rPr>
              <a:t>n (Jack Maher, Carmen DeArdo)</a:t>
            </a:r>
          </a:p>
          <a:p>
            <a:pPr lvl="2">
              <a:buClr>
                <a:schemeClr val="accent1"/>
              </a:buClr>
              <a:buFont typeface="Wingdings" pitchFamily="2" charset="2"/>
              <a:buChar char="v"/>
            </a:pPr>
            <a:r>
              <a:rPr lang="en-US" sz="42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https://standingonshoulders.us/</a:t>
            </a:r>
            <a:endParaRPr lang="en-US" sz="4200" dirty="0">
              <a:solidFill>
                <a:srgbClr val="0070C0"/>
              </a:solidFill>
              <a:latin typeface="Arial" panose="020B0604020202020204" pitchFamily="34" charset="0"/>
              <a:cs typeface="Arial" panose="020B0604020202020204" pitchFamily="34" charset="0"/>
            </a:endParaRPr>
          </a:p>
          <a:p>
            <a:pPr lvl="1">
              <a:buClr>
                <a:schemeClr val="accent1"/>
              </a:buClr>
              <a:buFont typeface="Wingdings" pitchFamily="2" charset="2"/>
              <a:buChar char="v"/>
            </a:pPr>
            <a:r>
              <a:rPr sz="4200" dirty="0">
                <a:latin typeface="Arial" panose="020B0604020202020204" pitchFamily="34" charset="0"/>
                <a:cs typeface="Arial" panose="020B0604020202020204" pitchFamily="34" charset="0"/>
              </a:rPr>
              <a:t>DevOps Handbook</a:t>
            </a:r>
            <a:r>
              <a:rPr lang="en-US" sz="4200" dirty="0">
                <a:latin typeface="Arial" panose="020B0604020202020204" pitchFamily="34" charset="0"/>
                <a:cs typeface="Arial" panose="020B0604020202020204" pitchFamily="34" charset="0"/>
              </a:rPr>
              <a:t> (Gene Kim, John Willis, Patrick Dubois)</a:t>
            </a:r>
            <a:endParaRPr lang="en-US" sz="4200" dirty="0">
              <a:solidFill>
                <a:srgbClr val="0000FF"/>
              </a:solidFill>
              <a:latin typeface="Arial" panose="020B0604020202020204" pitchFamily="34" charset="0"/>
              <a:cs typeface="Arial" panose="020B0604020202020204" pitchFamily="34" charset="0"/>
            </a:endParaRPr>
          </a:p>
          <a:p>
            <a:pPr lvl="2">
              <a:buClr>
                <a:schemeClr val="accent1"/>
              </a:buClr>
              <a:buFont typeface="Wingdings" pitchFamily="2" charset="2"/>
              <a:buChar char="v"/>
            </a:pPr>
            <a:r>
              <a:rPr sz="42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https://itrevolution.com/book/the-devops-handbook/</a:t>
            </a:r>
          </a:p>
          <a:p>
            <a:pPr lvl="1">
              <a:buClr>
                <a:schemeClr val="accent1"/>
              </a:buClr>
              <a:buFont typeface="Wingdings" pitchFamily="2" charset="2"/>
              <a:buChar char="v"/>
            </a:pPr>
            <a:r>
              <a:rPr sz="4200" dirty="0">
                <a:latin typeface="Arial" panose="020B0604020202020204" pitchFamily="34" charset="0"/>
                <a:cs typeface="Arial" panose="020B0604020202020204" pitchFamily="34" charset="0"/>
              </a:rPr>
              <a:t>(Beyond) The Phoenix Project</a:t>
            </a:r>
            <a:r>
              <a:rPr lang="en-US" sz="4200" dirty="0">
                <a:latin typeface="Arial" panose="020B0604020202020204" pitchFamily="34" charset="0"/>
                <a:cs typeface="Arial" panose="020B0604020202020204" pitchFamily="34" charset="0"/>
              </a:rPr>
              <a:t> (Gene Kim, Kevin Behr, Kim Spafford)</a:t>
            </a:r>
            <a:endParaRPr lang="en-US" sz="4200" dirty="0">
              <a:solidFill>
                <a:srgbClr val="0000FF"/>
              </a:solidFill>
              <a:latin typeface="Arial" panose="020B0604020202020204" pitchFamily="34" charset="0"/>
              <a:cs typeface="Arial" panose="020B0604020202020204" pitchFamily="34" charset="0"/>
            </a:endParaRPr>
          </a:p>
          <a:p>
            <a:pPr lvl="2">
              <a:buClr>
                <a:schemeClr val="accent1"/>
              </a:buClr>
              <a:buFont typeface="Wingdings" pitchFamily="2" charset="2"/>
              <a:buChar char="v"/>
            </a:pPr>
            <a:r>
              <a:rPr sz="4200"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https://itrevolution.com/book/beyond-phoenix-project/</a:t>
            </a:r>
          </a:p>
          <a:p>
            <a:pPr lvl="1">
              <a:buClr>
                <a:schemeClr val="accent1"/>
              </a:buClr>
              <a:buFont typeface="Wingdings" pitchFamily="2" charset="2"/>
              <a:buChar char="v"/>
            </a:pPr>
            <a:r>
              <a:rPr sz="4200" dirty="0">
                <a:latin typeface="Arial" panose="020B0604020202020204" pitchFamily="34" charset="0"/>
                <a:cs typeface="Arial" panose="020B0604020202020204" pitchFamily="34" charset="0"/>
              </a:rPr>
              <a:t>Making Work Visible</a:t>
            </a:r>
            <a:r>
              <a:rPr lang="en-US" sz="4200" dirty="0">
                <a:latin typeface="Arial" panose="020B0604020202020204" pitchFamily="34" charset="0"/>
                <a:cs typeface="Arial" panose="020B0604020202020204" pitchFamily="34" charset="0"/>
              </a:rPr>
              <a:t> (Dominica DeGrandis)</a:t>
            </a:r>
            <a:endParaRPr lang="en-US" sz="4200" dirty="0">
              <a:solidFill>
                <a:srgbClr val="0000FF"/>
              </a:solidFill>
              <a:latin typeface="Arial" panose="020B0604020202020204" pitchFamily="34" charset="0"/>
              <a:cs typeface="Arial" panose="020B0604020202020204" pitchFamily="34" charset="0"/>
            </a:endParaRPr>
          </a:p>
          <a:p>
            <a:pPr lvl="2">
              <a:buClr>
                <a:schemeClr val="accent1"/>
              </a:buClr>
              <a:buFont typeface="Wingdings" pitchFamily="2" charset="2"/>
              <a:buChar char="v"/>
            </a:pPr>
            <a:r>
              <a:rPr sz="4200" dirty="0">
                <a:solidFill>
                  <a:srgbClr val="0070C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https://itrevolution.com/book/making-work-visible/</a:t>
            </a:r>
          </a:p>
          <a:p>
            <a:pPr lvl="1">
              <a:buClr>
                <a:schemeClr val="accent1"/>
              </a:buClr>
              <a:buFont typeface="Wingdings" pitchFamily="2" charset="2"/>
              <a:buChar char="v"/>
            </a:pPr>
            <a:r>
              <a:rPr sz="4200" dirty="0">
                <a:latin typeface="Arial" panose="020B0604020202020204" pitchFamily="34" charset="0"/>
                <a:cs typeface="Arial" panose="020B0604020202020204" pitchFamily="34" charset="0"/>
              </a:rPr>
              <a:t>Accelerate</a:t>
            </a:r>
            <a:r>
              <a:rPr lang="en-US" sz="4200" dirty="0">
                <a:latin typeface="Arial" panose="020B0604020202020204" pitchFamily="34" charset="0"/>
                <a:cs typeface="Arial" panose="020B0604020202020204" pitchFamily="34" charset="0"/>
              </a:rPr>
              <a:t> (Nicole Forsgren, Gene Kim, Jez Humble)</a:t>
            </a:r>
            <a:endParaRPr lang="en-US" sz="4200" dirty="0">
              <a:solidFill>
                <a:srgbClr val="0000FF"/>
              </a:solidFill>
              <a:latin typeface="Arial" panose="020B0604020202020204" pitchFamily="34" charset="0"/>
              <a:cs typeface="Arial" panose="020B0604020202020204" pitchFamily="34" charset="0"/>
            </a:endParaRPr>
          </a:p>
          <a:p>
            <a:pPr lvl="2">
              <a:buClr>
                <a:schemeClr val="accent1"/>
              </a:buClr>
              <a:buFont typeface="Wingdings" pitchFamily="2" charset="2"/>
              <a:buChar char="v"/>
            </a:pPr>
            <a:r>
              <a:rPr sz="4200" dirty="0">
                <a:solidFill>
                  <a:srgbClr val="0070C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https://itrevolution.com/book/accelerate/</a:t>
            </a:r>
            <a:endParaRPr lang="en-US" sz="4200" dirty="0">
              <a:solidFill>
                <a:srgbClr val="0070C0"/>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endParaRPr>
          </a:p>
          <a:p>
            <a:pPr marL="600075" lvl="1" indent="-257175">
              <a:buChar char="•"/>
              <a:defRPr u="sng">
                <a:solidFill>
                  <a:srgbClr val="0000FF"/>
                </a:solidFill>
                <a:uFill>
                  <a:solidFill>
                    <a:srgbClr val="0000FF"/>
                  </a:solidFill>
                </a:uFill>
              </a:defRPr>
            </a:pPr>
            <a:endParaRPr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endParaRPr>
          </a:p>
        </p:txBody>
      </p:sp>
      <p:sp>
        <p:nvSpPr>
          <p:cNvPr id="2" name="Text Placeholder 1">
            <a:extLst>
              <a:ext uri="{FF2B5EF4-FFF2-40B4-BE49-F238E27FC236}">
                <a16:creationId xmlns:a16="http://schemas.microsoft.com/office/drawing/2014/main" id="{817F5CF2-9E71-3D46-8947-FBE6EAB0E9D1}"/>
              </a:ext>
            </a:extLst>
          </p:cNvPr>
          <p:cNvSpPr>
            <a:spLocks noGrp="1"/>
          </p:cNvSpPr>
          <p:nvPr>
            <p:ph type="body" sz="quarter" idx="11"/>
          </p:nvPr>
        </p:nvSpPr>
        <p:spPr/>
        <p:txBody>
          <a:bodyPr/>
          <a:lstStyle/>
          <a:p>
            <a:r>
              <a:rPr lang="en-US" dirty="0"/>
              <a:t>Resources</a:t>
            </a:r>
          </a:p>
        </p:txBody>
      </p:sp>
    </p:spTree>
    <p:extLst>
      <p:ext uri="{BB962C8B-B14F-4D97-AF65-F5344CB8AC3E}">
        <p14:creationId xmlns:p14="http://schemas.microsoft.com/office/powerpoint/2010/main" val="354573905"/>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553796"/>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703206"/>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57132"/>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6C4FFB4-E595-1A41-9DB3-EDA20F8BD5D7}"/>
              </a:ext>
            </a:extLst>
          </p:cNvPr>
          <p:cNvSpPr>
            <a:spLocks noGrp="1"/>
          </p:cNvSpPr>
          <p:nvPr>
            <p:ph type="body" sz="quarter" idx="11"/>
          </p:nvPr>
        </p:nvSpPr>
        <p:spPr/>
        <p:txBody>
          <a:bodyPr/>
          <a:lstStyle/>
          <a:p>
            <a:r>
              <a:rPr lang="en-US" dirty="0"/>
              <a:t>The Problem</a:t>
            </a:r>
          </a:p>
        </p:txBody>
      </p:sp>
      <p:grpSp>
        <p:nvGrpSpPr>
          <p:cNvPr id="8" name="Group 7">
            <a:extLst>
              <a:ext uri="{FF2B5EF4-FFF2-40B4-BE49-F238E27FC236}">
                <a16:creationId xmlns:a16="http://schemas.microsoft.com/office/drawing/2014/main" id="{7C295AF5-C76F-6D4D-AF72-4D52E2E77AEF}"/>
              </a:ext>
            </a:extLst>
          </p:cNvPr>
          <p:cNvGrpSpPr/>
          <p:nvPr/>
        </p:nvGrpSpPr>
        <p:grpSpPr>
          <a:xfrm>
            <a:off x="477869" y="1494643"/>
            <a:ext cx="3879495" cy="400110"/>
            <a:chOff x="477869" y="1494643"/>
            <a:chExt cx="3879495" cy="400110"/>
          </a:xfrm>
        </p:grpSpPr>
        <p:grpSp>
          <p:nvGrpSpPr>
            <p:cNvPr id="6" name="Group 5">
              <a:extLst>
                <a:ext uri="{FF2B5EF4-FFF2-40B4-BE49-F238E27FC236}">
                  <a16:creationId xmlns:a16="http://schemas.microsoft.com/office/drawing/2014/main" id="{E047388A-85A9-0A49-AD12-BD25F74565AE}"/>
                </a:ext>
              </a:extLst>
            </p:cNvPr>
            <p:cNvGrpSpPr/>
            <p:nvPr/>
          </p:nvGrpSpPr>
          <p:grpSpPr>
            <a:xfrm>
              <a:off x="477869" y="1528011"/>
              <a:ext cx="333375" cy="333375"/>
              <a:chOff x="6657975" y="1590675"/>
              <a:chExt cx="475456" cy="475456"/>
            </a:xfrm>
          </p:grpSpPr>
          <p:sp>
            <p:nvSpPr>
              <p:cNvPr id="4" name="Oval 3">
                <a:extLst>
                  <a:ext uri="{FF2B5EF4-FFF2-40B4-BE49-F238E27FC236}">
                    <a16:creationId xmlns:a16="http://schemas.microsoft.com/office/drawing/2014/main" id="{DE886FAB-CC85-7149-BA18-C167C6D806D7}"/>
                  </a:ext>
                </a:extLst>
              </p:cNvPr>
              <p:cNvSpPr/>
              <p:nvPr/>
            </p:nvSpPr>
            <p:spPr bwMode="auto">
              <a:xfrm>
                <a:off x="6657975" y="1590675"/>
                <a:ext cx="475456" cy="47545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pic>
            <p:nvPicPr>
              <p:cNvPr id="3" name="Graphic 2" descr="Checkmark">
                <a:extLst>
                  <a:ext uri="{FF2B5EF4-FFF2-40B4-BE49-F238E27FC236}">
                    <a16:creationId xmlns:a16="http://schemas.microsoft.com/office/drawing/2014/main" id="{BCB1AEDD-E84F-DB49-B83B-B9EE0DEE9D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2094" y="1704794"/>
                <a:ext cx="247217" cy="247217"/>
              </a:xfrm>
              <a:prstGeom prst="rect">
                <a:avLst/>
              </a:prstGeom>
            </p:spPr>
          </p:pic>
        </p:grpSp>
        <p:sp>
          <p:nvSpPr>
            <p:cNvPr id="7" name="TextBox 6">
              <a:extLst>
                <a:ext uri="{FF2B5EF4-FFF2-40B4-BE49-F238E27FC236}">
                  <a16:creationId xmlns:a16="http://schemas.microsoft.com/office/drawing/2014/main" id="{C5DAD71B-DE8E-F840-9A17-3DEAD66CED41}"/>
                </a:ext>
              </a:extLst>
            </p:cNvPr>
            <p:cNvSpPr txBox="1"/>
            <p:nvPr/>
          </p:nvSpPr>
          <p:spPr>
            <a:xfrm>
              <a:off x="859099" y="1494643"/>
              <a:ext cx="3498265" cy="400110"/>
            </a:xfrm>
            <a:prstGeom prst="rect">
              <a:avLst/>
            </a:prstGeom>
            <a:noFill/>
          </p:spPr>
          <p:txBody>
            <a:bodyPr wrap="none" rtlCol="0">
              <a:spAutoFit/>
            </a:bodyPr>
            <a:lstStyle/>
            <a:p>
              <a:pPr algn="l"/>
              <a:r>
                <a:rPr lang="en-US" sz="2000" dirty="0">
                  <a:solidFill>
                    <a:srgbClr val="58585B"/>
                  </a:solidFill>
                  <a:latin typeface="Arial" charset="0"/>
                  <a:ea typeface="Arial" charset="0"/>
                  <a:cs typeface="Arial" charset="0"/>
                </a:rPr>
                <a:t>We have implemented </a:t>
              </a:r>
              <a:r>
                <a:rPr lang="en-US" sz="2000" b="1" dirty="0">
                  <a:solidFill>
                    <a:srgbClr val="58585B"/>
                  </a:solidFill>
                  <a:latin typeface="Arial" charset="0"/>
                  <a:ea typeface="Arial" charset="0"/>
                  <a:cs typeface="Arial" charset="0"/>
                </a:rPr>
                <a:t>Agile</a:t>
              </a:r>
              <a:r>
                <a:rPr lang="en-US" sz="2000" dirty="0">
                  <a:solidFill>
                    <a:srgbClr val="58585B"/>
                  </a:solidFill>
                  <a:latin typeface="Arial" charset="0"/>
                  <a:ea typeface="Arial" charset="0"/>
                  <a:cs typeface="Arial" charset="0"/>
                </a:rPr>
                <a:t>!</a:t>
              </a:r>
            </a:p>
          </p:txBody>
        </p:sp>
      </p:grpSp>
      <p:grpSp>
        <p:nvGrpSpPr>
          <p:cNvPr id="9" name="Group 8">
            <a:extLst>
              <a:ext uri="{FF2B5EF4-FFF2-40B4-BE49-F238E27FC236}">
                <a16:creationId xmlns:a16="http://schemas.microsoft.com/office/drawing/2014/main" id="{4F4E659E-876E-444D-9BBA-1BABB56270C6}"/>
              </a:ext>
            </a:extLst>
          </p:cNvPr>
          <p:cNvGrpSpPr/>
          <p:nvPr/>
        </p:nvGrpSpPr>
        <p:grpSpPr>
          <a:xfrm>
            <a:off x="477869" y="2104243"/>
            <a:ext cx="5485897" cy="400110"/>
            <a:chOff x="477869" y="2132818"/>
            <a:chExt cx="5485897" cy="400110"/>
          </a:xfrm>
        </p:grpSpPr>
        <p:grpSp>
          <p:nvGrpSpPr>
            <p:cNvPr id="12" name="Group 11">
              <a:extLst>
                <a:ext uri="{FF2B5EF4-FFF2-40B4-BE49-F238E27FC236}">
                  <a16:creationId xmlns:a16="http://schemas.microsoft.com/office/drawing/2014/main" id="{8F8E70D5-72F2-D64A-9AFB-9A5F0F2A080D}"/>
                </a:ext>
              </a:extLst>
            </p:cNvPr>
            <p:cNvGrpSpPr/>
            <p:nvPr/>
          </p:nvGrpSpPr>
          <p:grpSpPr>
            <a:xfrm>
              <a:off x="477869" y="2166186"/>
              <a:ext cx="333375" cy="333375"/>
              <a:chOff x="6657975" y="1590675"/>
              <a:chExt cx="475456" cy="475456"/>
            </a:xfrm>
          </p:grpSpPr>
          <p:sp>
            <p:nvSpPr>
              <p:cNvPr id="13" name="Oval 12">
                <a:extLst>
                  <a:ext uri="{FF2B5EF4-FFF2-40B4-BE49-F238E27FC236}">
                    <a16:creationId xmlns:a16="http://schemas.microsoft.com/office/drawing/2014/main" id="{845CA2F6-CC5A-8943-9923-13FF7365D7D4}"/>
                  </a:ext>
                </a:extLst>
              </p:cNvPr>
              <p:cNvSpPr/>
              <p:nvPr/>
            </p:nvSpPr>
            <p:spPr bwMode="auto">
              <a:xfrm>
                <a:off x="6657975" y="1590675"/>
                <a:ext cx="475456" cy="47545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pic>
            <p:nvPicPr>
              <p:cNvPr id="14" name="Graphic 13" descr="Checkmark">
                <a:extLst>
                  <a:ext uri="{FF2B5EF4-FFF2-40B4-BE49-F238E27FC236}">
                    <a16:creationId xmlns:a16="http://schemas.microsoft.com/office/drawing/2014/main" id="{550A8BF7-1BFD-AF4E-BDD9-850A7685FD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2094" y="1704794"/>
                <a:ext cx="247217" cy="247217"/>
              </a:xfrm>
              <a:prstGeom prst="rect">
                <a:avLst/>
              </a:prstGeom>
            </p:spPr>
          </p:pic>
        </p:grpSp>
        <p:sp>
          <p:nvSpPr>
            <p:cNvPr id="15" name="TextBox 14">
              <a:extLst>
                <a:ext uri="{FF2B5EF4-FFF2-40B4-BE49-F238E27FC236}">
                  <a16:creationId xmlns:a16="http://schemas.microsoft.com/office/drawing/2014/main" id="{BCC404A4-68EF-6B40-8792-83C549134F20}"/>
                </a:ext>
              </a:extLst>
            </p:cNvPr>
            <p:cNvSpPr txBox="1"/>
            <p:nvPr/>
          </p:nvSpPr>
          <p:spPr>
            <a:xfrm>
              <a:off x="859099" y="2132818"/>
              <a:ext cx="5104667" cy="400110"/>
            </a:xfrm>
            <a:prstGeom prst="rect">
              <a:avLst/>
            </a:prstGeom>
            <a:noFill/>
          </p:spPr>
          <p:txBody>
            <a:bodyPr wrap="none" rtlCol="0">
              <a:spAutoFit/>
            </a:bodyPr>
            <a:lstStyle/>
            <a:p>
              <a:r>
                <a:rPr lang="en-US" sz="2000" dirty="0">
                  <a:solidFill>
                    <a:srgbClr val="58585B"/>
                  </a:solidFill>
                  <a:ea typeface="Arial" charset="0"/>
                </a:rPr>
                <a:t>We have implemented </a:t>
              </a:r>
              <a:r>
                <a:rPr lang="en-US" sz="2000" b="1" dirty="0">
                  <a:solidFill>
                    <a:srgbClr val="58585B"/>
                  </a:solidFill>
                  <a:ea typeface="Arial" charset="0"/>
                </a:rPr>
                <a:t>New Technologies</a:t>
              </a:r>
              <a:r>
                <a:rPr lang="en-US" sz="2000" dirty="0">
                  <a:solidFill>
                    <a:srgbClr val="58585B"/>
                  </a:solidFill>
                  <a:ea typeface="Arial" charset="0"/>
                </a:rPr>
                <a:t>!</a:t>
              </a:r>
            </a:p>
          </p:txBody>
        </p:sp>
      </p:grpSp>
      <p:grpSp>
        <p:nvGrpSpPr>
          <p:cNvPr id="11" name="Group 10">
            <a:extLst>
              <a:ext uri="{FF2B5EF4-FFF2-40B4-BE49-F238E27FC236}">
                <a16:creationId xmlns:a16="http://schemas.microsoft.com/office/drawing/2014/main" id="{5D1981F8-E7FB-1B41-80BE-E5B5754E61A0}"/>
              </a:ext>
            </a:extLst>
          </p:cNvPr>
          <p:cNvGrpSpPr/>
          <p:nvPr/>
        </p:nvGrpSpPr>
        <p:grpSpPr>
          <a:xfrm>
            <a:off x="477869" y="2713843"/>
            <a:ext cx="3966058" cy="400110"/>
            <a:chOff x="477869" y="2713843"/>
            <a:chExt cx="3966058" cy="400110"/>
          </a:xfrm>
        </p:grpSpPr>
        <p:grpSp>
          <p:nvGrpSpPr>
            <p:cNvPr id="16" name="Group 15">
              <a:extLst>
                <a:ext uri="{FF2B5EF4-FFF2-40B4-BE49-F238E27FC236}">
                  <a16:creationId xmlns:a16="http://schemas.microsoft.com/office/drawing/2014/main" id="{59AE73C1-EFB6-F740-82A0-61A3B31B502A}"/>
                </a:ext>
              </a:extLst>
            </p:cNvPr>
            <p:cNvGrpSpPr/>
            <p:nvPr/>
          </p:nvGrpSpPr>
          <p:grpSpPr>
            <a:xfrm>
              <a:off x="477869" y="2747211"/>
              <a:ext cx="333375" cy="333375"/>
              <a:chOff x="6657975" y="1590675"/>
              <a:chExt cx="475456" cy="475456"/>
            </a:xfrm>
          </p:grpSpPr>
          <p:sp>
            <p:nvSpPr>
              <p:cNvPr id="17" name="Oval 16">
                <a:extLst>
                  <a:ext uri="{FF2B5EF4-FFF2-40B4-BE49-F238E27FC236}">
                    <a16:creationId xmlns:a16="http://schemas.microsoft.com/office/drawing/2014/main" id="{C13A670A-382A-824D-B724-607DCEB4BB8A}"/>
                  </a:ext>
                </a:extLst>
              </p:cNvPr>
              <p:cNvSpPr/>
              <p:nvPr/>
            </p:nvSpPr>
            <p:spPr bwMode="auto">
              <a:xfrm>
                <a:off x="6657975" y="1590675"/>
                <a:ext cx="475456" cy="47545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pic>
            <p:nvPicPr>
              <p:cNvPr id="18" name="Graphic 17" descr="Checkmark">
                <a:extLst>
                  <a:ext uri="{FF2B5EF4-FFF2-40B4-BE49-F238E27FC236}">
                    <a16:creationId xmlns:a16="http://schemas.microsoft.com/office/drawing/2014/main" id="{8A06BF5E-973A-D740-A709-83C1CADCA0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2094" y="1704794"/>
                <a:ext cx="247217" cy="247217"/>
              </a:xfrm>
              <a:prstGeom prst="rect">
                <a:avLst/>
              </a:prstGeom>
            </p:spPr>
          </p:pic>
        </p:grpSp>
        <p:sp>
          <p:nvSpPr>
            <p:cNvPr id="19" name="TextBox 18">
              <a:extLst>
                <a:ext uri="{FF2B5EF4-FFF2-40B4-BE49-F238E27FC236}">
                  <a16:creationId xmlns:a16="http://schemas.microsoft.com/office/drawing/2014/main" id="{860247BB-989C-3F47-A362-02653C1B6F15}"/>
                </a:ext>
              </a:extLst>
            </p:cNvPr>
            <p:cNvSpPr txBox="1"/>
            <p:nvPr/>
          </p:nvSpPr>
          <p:spPr>
            <a:xfrm>
              <a:off x="859099" y="2713843"/>
              <a:ext cx="3584828" cy="400110"/>
            </a:xfrm>
            <a:prstGeom prst="rect">
              <a:avLst/>
            </a:prstGeom>
            <a:noFill/>
          </p:spPr>
          <p:txBody>
            <a:bodyPr wrap="none" rtlCol="0">
              <a:spAutoFit/>
            </a:bodyPr>
            <a:lstStyle/>
            <a:p>
              <a:r>
                <a:rPr lang="en-US" sz="2000" dirty="0">
                  <a:solidFill>
                    <a:srgbClr val="58585B"/>
                  </a:solidFill>
                  <a:ea typeface="Arial" charset="0"/>
                </a:rPr>
                <a:t>We have certified </a:t>
              </a:r>
              <a:r>
                <a:rPr lang="en-US" sz="2000" b="1" dirty="0">
                  <a:solidFill>
                    <a:srgbClr val="58585B"/>
                  </a:solidFill>
                  <a:ea typeface="Arial" charset="0"/>
                </a:rPr>
                <a:t>Processes</a:t>
              </a:r>
              <a:r>
                <a:rPr lang="en-US" sz="2000" dirty="0">
                  <a:solidFill>
                    <a:srgbClr val="58585B"/>
                  </a:solidFill>
                  <a:ea typeface="Arial" charset="0"/>
                </a:rPr>
                <a:t>!</a:t>
              </a:r>
            </a:p>
          </p:txBody>
        </p:sp>
      </p:grpSp>
      <p:grpSp>
        <p:nvGrpSpPr>
          <p:cNvPr id="22" name="Group 21">
            <a:extLst>
              <a:ext uri="{FF2B5EF4-FFF2-40B4-BE49-F238E27FC236}">
                <a16:creationId xmlns:a16="http://schemas.microsoft.com/office/drawing/2014/main" id="{6F343C85-8730-9748-BDF3-4E0F819883C4}"/>
              </a:ext>
            </a:extLst>
          </p:cNvPr>
          <p:cNvGrpSpPr/>
          <p:nvPr/>
        </p:nvGrpSpPr>
        <p:grpSpPr>
          <a:xfrm>
            <a:off x="417999" y="3457575"/>
            <a:ext cx="8308308" cy="533400"/>
            <a:chOff x="417999" y="3457575"/>
            <a:chExt cx="8308308" cy="533400"/>
          </a:xfrm>
        </p:grpSpPr>
        <p:sp>
          <p:nvSpPr>
            <p:cNvPr id="5" name="Content Placeholder 2">
              <a:extLst>
                <a:ext uri="{FF2B5EF4-FFF2-40B4-BE49-F238E27FC236}">
                  <a16:creationId xmlns:a16="http://schemas.microsoft.com/office/drawing/2014/main" id="{B2CEF5BA-C898-B143-A959-A29AA3B4DAD1}"/>
                </a:ext>
              </a:extLst>
            </p:cNvPr>
            <p:cNvSpPr txBox="1">
              <a:spLocks/>
            </p:cNvSpPr>
            <p:nvPr/>
          </p:nvSpPr>
          <p:spPr>
            <a:xfrm>
              <a:off x="935299" y="3457575"/>
              <a:ext cx="7791008" cy="533400"/>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normAutofit/>
            </a:bodyPr>
            <a:lstStyle>
              <a:lvl1pPr marL="342900" marR="0" indent="-342900" algn="l" defTabSz="457200" rtl="0" latinLnBrk="0">
                <a:lnSpc>
                  <a:spcPct val="100000"/>
                </a:lnSpc>
                <a:spcBef>
                  <a:spcPts val="500"/>
                </a:spcBef>
                <a:spcAft>
                  <a:spcPts val="0"/>
                </a:spcAft>
                <a:buClrTx/>
                <a:buSzPct val="100000"/>
                <a:buFont typeface="Arial"/>
                <a:buChar char="•"/>
                <a:tabLst/>
                <a:defRPr sz="2200" b="0" i="0" u="none" strike="noStrike" cap="none" spc="0" baseline="0">
                  <a:ln>
                    <a:noFill/>
                  </a:ln>
                  <a:solidFill>
                    <a:srgbClr val="000000"/>
                  </a:solidFill>
                  <a:uFillTx/>
                  <a:latin typeface="Arial"/>
                  <a:ea typeface="Arial"/>
                  <a:cs typeface="Arial"/>
                  <a:sym typeface="Arial"/>
                </a:defRPr>
              </a:lvl1pPr>
              <a:lvl2pPr marL="771525" marR="0" indent="-314325" algn="l" defTabSz="457200" rtl="0" latinLnBrk="0">
                <a:lnSpc>
                  <a:spcPct val="100000"/>
                </a:lnSpc>
                <a:spcBef>
                  <a:spcPts val="500"/>
                </a:spcBef>
                <a:spcAft>
                  <a:spcPts val="0"/>
                </a:spcAft>
                <a:buClrTx/>
                <a:buSzPct val="100000"/>
                <a:buFont typeface="Arial"/>
                <a:buChar char="–"/>
                <a:tabLst/>
                <a:defRPr sz="2200" b="0" i="0" u="none" strike="noStrike" cap="none" spc="0" baseline="0">
                  <a:ln>
                    <a:noFill/>
                  </a:ln>
                  <a:solidFill>
                    <a:srgbClr val="000000"/>
                  </a:solidFill>
                  <a:uFillTx/>
                  <a:latin typeface="Arial"/>
                  <a:ea typeface="Arial"/>
                  <a:cs typeface="Arial"/>
                  <a:sym typeface="Arial"/>
                </a:defRPr>
              </a:lvl2pPr>
              <a:lvl3pPr marL="1193800" marR="0" indent="-279400" algn="l" defTabSz="457200" rtl="0" latinLnBrk="0">
                <a:lnSpc>
                  <a:spcPct val="100000"/>
                </a:lnSpc>
                <a:spcBef>
                  <a:spcPts val="500"/>
                </a:spcBef>
                <a:spcAft>
                  <a:spcPts val="0"/>
                </a:spcAft>
                <a:buClrTx/>
                <a:buSzPct val="100000"/>
                <a:buFont typeface="Arial"/>
                <a:buChar char="•"/>
                <a:tabLst/>
                <a:defRPr sz="2200" b="0" i="0" u="none" strike="noStrike" cap="none" spc="0" baseline="0">
                  <a:ln>
                    <a:noFill/>
                  </a:ln>
                  <a:solidFill>
                    <a:srgbClr val="000000"/>
                  </a:solidFill>
                  <a:uFillTx/>
                  <a:latin typeface="Arial"/>
                  <a:ea typeface="Arial"/>
                  <a:cs typeface="Arial"/>
                  <a:sym typeface="Arial"/>
                </a:defRPr>
              </a:lvl3pPr>
              <a:lvl4pPr marL="1685925" marR="0" indent="-314325" algn="l" defTabSz="457200" rtl="0" latinLnBrk="0">
                <a:lnSpc>
                  <a:spcPct val="100000"/>
                </a:lnSpc>
                <a:spcBef>
                  <a:spcPts val="500"/>
                </a:spcBef>
                <a:spcAft>
                  <a:spcPts val="0"/>
                </a:spcAft>
                <a:buClrTx/>
                <a:buSzPct val="100000"/>
                <a:buFont typeface="Arial"/>
                <a:buChar char="–"/>
                <a:tabLst/>
                <a:defRPr sz="2200" b="0" i="0" u="none" strike="noStrike" cap="none" spc="0" baseline="0">
                  <a:ln>
                    <a:noFill/>
                  </a:ln>
                  <a:solidFill>
                    <a:srgbClr val="000000"/>
                  </a:solidFill>
                  <a:uFillTx/>
                  <a:latin typeface="Arial"/>
                  <a:ea typeface="Arial"/>
                  <a:cs typeface="Arial"/>
                  <a:sym typeface="Arial"/>
                </a:defRPr>
              </a:lvl4pPr>
              <a:lvl5pPr marL="2080260" marR="0" indent="-251460" algn="l" defTabSz="457200" rtl="0" latinLnBrk="0">
                <a:lnSpc>
                  <a:spcPct val="100000"/>
                </a:lnSpc>
                <a:spcBef>
                  <a:spcPts val="500"/>
                </a:spcBef>
                <a:spcAft>
                  <a:spcPts val="0"/>
                </a:spcAft>
                <a:buClrTx/>
                <a:buSzPct val="100000"/>
                <a:buFont typeface="Arial"/>
                <a:buChar char="»"/>
                <a:tabLst/>
                <a:defRPr sz="2200" b="0" i="0" u="none" strike="noStrike" cap="none" spc="0" baseline="0">
                  <a:ln>
                    <a:noFill/>
                  </a:ln>
                  <a:solidFill>
                    <a:srgbClr val="000000"/>
                  </a:solidFill>
                  <a:uFillTx/>
                  <a:latin typeface="Arial"/>
                  <a:ea typeface="Arial"/>
                  <a:cs typeface="Arial"/>
                  <a:sym typeface="Arial"/>
                </a:defRPr>
              </a:lvl5pPr>
              <a:lvl6pPr marL="2537460" marR="0" indent="-251460" algn="l" defTabSz="457200" rtl="0" latinLnBrk="0">
                <a:lnSpc>
                  <a:spcPct val="100000"/>
                </a:lnSpc>
                <a:spcBef>
                  <a:spcPts val="500"/>
                </a:spcBef>
                <a:spcAft>
                  <a:spcPts val="0"/>
                </a:spcAft>
                <a:buClrTx/>
                <a:buSzPct val="100000"/>
                <a:buFont typeface="Arial"/>
                <a:buChar char="•"/>
                <a:tabLst/>
                <a:defRPr sz="2200" b="0" i="0" u="none" strike="noStrike" cap="none" spc="0" baseline="0">
                  <a:ln>
                    <a:noFill/>
                  </a:ln>
                  <a:solidFill>
                    <a:srgbClr val="000000"/>
                  </a:solidFill>
                  <a:uFillTx/>
                  <a:latin typeface="Arial"/>
                  <a:ea typeface="Arial"/>
                  <a:cs typeface="Arial"/>
                  <a:sym typeface="Arial"/>
                </a:defRPr>
              </a:lvl6pPr>
              <a:lvl7pPr marL="2994660" marR="0" indent="-251460" algn="l" defTabSz="457200" rtl="0" latinLnBrk="0">
                <a:lnSpc>
                  <a:spcPct val="100000"/>
                </a:lnSpc>
                <a:spcBef>
                  <a:spcPts val="500"/>
                </a:spcBef>
                <a:spcAft>
                  <a:spcPts val="0"/>
                </a:spcAft>
                <a:buClrTx/>
                <a:buSzPct val="100000"/>
                <a:buFont typeface="Arial"/>
                <a:buChar char="•"/>
                <a:tabLst/>
                <a:defRPr sz="2200" b="0" i="0" u="none" strike="noStrike" cap="none" spc="0" baseline="0">
                  <a:ln>
                    <a:noFill/>
                  </a:ln>
                  <a:solidFill>
                    <a:srgbClr val="000000"/>
                  </a:solidFill>
                  <a:uFillTx/>
                  <a:latin typeface="Arial"/>
                  <a:ea typeface="Arial"/>
                  <a:cs typeface="Arial"/>
                  <a:sym typeface="Arial"/>
                </a:defRPr>
              </a:lvl7pPr>
              <a:lvl8pPr marL="3451859" marR="0" indent="-251459" algn="l" defTabSz="457200" rtl="0" latinLnBrk="0">
                <a:lnSpc>
                  <a:spcPct val="100000"/>
                </a:lnSpc>
                <a:spcBef>
                  <a:spcPts val="500"/>
                </a:spcBef>
                <a:spcAft>
                  <a:spcPts val="0"/>
                </a:spcAft>
                <a:buClrTx/>
                <a:buSzPct val="100000"/>
                <a:buFont typeface="Arial"/>
                <a:buChar char="•"/>
                <a:tabLst/>
                <a:defRPr sz="2200" b="0" i="0" u="none" strike="noStrike" cap="none" spc="0" baseline="0">
                  <a:ln>
                    <a:noFill/>
                  </a:ln>
                  <a:solidFill>
                    <a:srgbClr val="000000"/>
                  </a:solidFill>
                  <a:uFillTx/>
                  <a:latin typeface="Arial"/>
                  <a:ea typeface="Arial"/>
                  <a:cs typeface="Arial"/>
                  <a:sym typeface="Arial"/>
                </a:defRPr>
              </a:lvl8pPr>
              <a:lvl9pPr marL="3909059" marR="0" indent="-251459" algn="l" defTabSz="457200" rtl="0" latinLnBrk="0">
                <a:lnSpc>
                  <a:spcPct val="100000"/>
                </a:lnSpc>
                <a:spcBef>
                  <a:spcPts val="500"/>
                </a:spcBef>
                <a:spcAft>
                  <a:spcPts val="0"/>
                </a:spcAft>
                <a:buClrTx/>
                <a:buSzPct val="100000"/>
                <a:buFont typeface="Arial"/>
                <a:buChar char="•"/>
                <a:tabLst/>
                <a:defRPr sz="2200" b="0" i="0" u="none" strike="noStrike" cap="none" spc="0" baseline="0">
                  <a:ln>
                    <a:noFill/>
                  </a:ln>
                  <a:solidFill>
                    <a:srgbClr val="000000"/>
                  </a:solidFill>
                  <a:uFillTx/>
                  <a:latin typeface="Arial"/>
                  <a:ea typeface="Arial"/>
                  <a:cs typeface="Arial"/>
                  <a:sym typeface="Arial"/>
                </a:defRPr>
              </a:lvl9pPr>
            </a:lstStyle>
            <a:p>
              <a:pPr marL="0" indent="0">
                <a:buNone/>
                <a:defRPr b="1"/>
              </a:pPr>
              <a:r>
                <a:rPr lang="en-US" sz="3000" b="1" dirty="0">
                  <a:solidFill>
                    <a:schemeClr val="tx1"/>
                  </a:solidFill>
                  <a:latin typeface="Arial" panose="020B0604020202020204" pitchFamily="34" charset="0"/>
                  <a:cs typeface="Arial" panose="020B0604020202020204" pitchFamily="34" charset="0"/>
                </a:rPr>
                <a:t>So why is the Business Still Unhappy?</a:t>
              </a:r>
            </a:p>
          </p:txBody>
        </p:sp>
        <p:pic>
          <p:nvPicPr>
            <p:cNvPr id="21" name="Graphic 20" descr="Sad Face with No Fill">
              <a:extLst>
                <a:ext uri="{FF2B5EF4-FFF2-40B4-BE49-F238E27FC236}">
                  <a16:creationId xmlns:a16="http://schemas.microsoft.com/office/drawing/2014/main" id="{478F998D-5160-2D4E-A83A-42F6FF35F2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999" y="3505153"/>
              <a:ext cx="453115" cy="453115"/>
            </a:xfrm>
            <a:prstGeom prst="rect">
              <a:avLst/>
            </a:prstGeom>
          </p:spPr>
        </p:pic>
      </p:grpSp>
    </p:spTree>
    <p:extLst>
      <p:ext uri="{BB962C8B-B14F-4D97-AF65-F5344CB8AC3E}">
        <p14:creationId xmlns:p14="http://schemas.microsoft.com/office/powerpoint/2010/main" val="240107239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er Concept (IDEA) through Feature Definition"/>
          <p:cNvSpPr/>
          <p:nvPr/>
        </p:nvSpPr>
        <p:spPr>
          <a:xfrm>
            <a:off x="1205344" y="2754632"/>
            <a:ext cx="2412191" cy="1419545"/>
          </a:xfrm>
          <a:prstGeom prst="rect">
            <a:avLst/>
          </a:prstGeom>
          <a:solidFill>
            <a:schemeClr val="accent5">
              <a:lumMod val="75000"/>
            </a:schemeClr>
          </a:solidFill>
          <a:ln w="38100">
            <a:noFill/>
          </a:ln>
          <a:effectLst>
            <a:outerShdw blurRad="38100" dist="20000" sx="1000" sy="1000" rotWithShape="0">
              <a:schemeClr val="bg1"/>
            </a:outerShdw>
            <a:softEdge rad="0"/>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40" tIns="91440" rIns="91440" bIns="91440" anchor="t"/>
          <a:lstStyle>
            <a:lvl1pPr>
              <a:defRPr b="1">
                <a:solidFill>
                  <a:srgbClr val="FFFFFF"/>
                </a:solidFill>
              </a:defRPr>
            </a:lvl1pPr>
          </a:lstStyle>
          <a:p>
            <a:endParaRPr lang="en-US" sz="1200" dirty="0"/>
          </a:p>
          <a:p>
            <a:endParaRPr lang="en-US" sz="1200" dirty="0"/>
          </a:p>
          <a:p>
            <a:endParaRPr lang="en-US" sz="1200" b="0" dirty="0"/>
          </a:p>
          <a:p>
            <a:r>
              <a:rPr sz="1200" b="0" dirty="0"/>
              <a:t>Customer Concept (IDEA)</a:t>
            </a:r>
            <a:r>
              <a:rPr sz="1200" dirty="0"/>
              <a:t> through Feature Definition</a:t>
            </a:r>
          </a:p>
        </p:txBody>
      </p:sp>
      <p:sp>
        <p:nvSpPr>
          <p:cNvPr id="138" name="Agile Design/Develop/Test Stories from Backlog through Iterations"/>
          <p:cNvSpPr/>
          <p:nvPr/>
        </p:nvSpPr>
        <p:spPr>
          <a:xfrm>
            <a:off x="3694985" y="2740864"/>
            <a:ext cx="1767833" cy="1433312"/>
          </a:xfrm>
          <a:prstGeom prst="rect">
            <a:avLst/>
          </a:prstGeom>
          <a:solidFill>
            <a:schemeClr val="accent1"/>
          </a:solidFill>
          <a:ln w="38100">
            <a:noFill/>
          </a:ln>
          <a:effectLst>
            <a:outerShdw blurRad="38100" dist="20000" sx="1000" sy="1000" rotWithShape="0">
              <a:schemeClr val="bg1"/>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40" tIns="91440" rIns="91440" bIns="91440" anchor="t"/>
          <a:lstStyle/>
          <a:p>
            <a:pPr>
              <a:defRPr>
                <a:solidFill>
                  <a:srgbClr val="FFFFFF"/>
                </a:solidFill>
              </a:defRPr>
            </a:pPr>
            <a:endParaRPr lang="en-US" sz="1200" b="1" dirty="0"/>
          </a:p>
          <a:p>
            <a:pPr>
              <a:defRPr>
                <a:solidFill>
                  <a:srgbClr val="FFFFFF"/>
                </a:solidFill>
              </a:defRPr>
            </a:pPr>
            <a:endParaRPr lang="en-US" sz="1200" b="1" dirty="0"/>
          </a:p>
          <a:p>
            <a:pPr>
              <a:defRPr>
                <a:solidFill>
                  <a:srgbClr val="FFFFFF"/>
                </a:solidFill>
              </a:defRPr>
            </a:pPr>
            <a:r>
              <a:rPr sz="1200" dirty="0"/>
              <a:t>Agile Design</a:t>
            </a:r>
            <a:r>
              <a:rPr lang="en-US" sz="1200" dirty="0"/>
              <a:t> </a:t>
            </a:r>
            <a:r>
              <a:rPr sz="1200" dirty="0"/>
              <a:t>/</a:t>
            </a:r>
            <a:r>
              <a:rPr lang="en-US" sz="1200" dirty="0"/>
              <a:t> </a:t>
            </a:r>
            <a:r>
              <a:rPr sz="1200" dirty="0"/>
              <a:t>Develop</a:t>
            </a:r>
            <a:r>
              <a:rPr lang="en-US" sz="1200" dirty="0"/>
              <a:t> </a:t>
            </a:r>
            <a:r>
              <a:rPr sz="1200" dirty="0"/>
              <a:t>/</a:t>
            </a:r>
            <a:r>
              <a:rPr lang="en-US" sz="1200" dirty="0"/>
              <a:t> </a:t>
            </a:r>
            <a:r>
              <a:rPr sz="1200" dirty="0"/>
              <a:t>Test Stories </a:t>
            </a:r>
            <a:endParaRPr lang="en-US" sz="1200" dirty="0"/>
          </a:p>
          <a:p>
            <a:pPr>
              <a:defRPr>
                <a:solidFill>
                  <a:srgbClr val="FFFFFF"/>
                </a:solidFill>
              </a:defRPr>
            </a:pPr>
            <a:r>
              <a:rPr sz="1200" b="1" dirty="0"/>
              <a:t>from Backlog through Iterations </a:t>
            </a:r>
          </a:p>
        </p:txBody>
      </p:sp>
      <p:sp>
        <p:nvSpPr>
          <p:cNvPr id="139" name="Stories Done until deployed into production"/>
          <p:cNvSpPr/>
          <p:nvPr/>
        </p:nvSpPr>
        <p:spPr>
          <a:xfrm>
            <a:off x="5548237" y="2754632"/>
            <a:ext cx="2418306" cy="1419545"/>
          </a:xfrm>
          <a:prstGeom prst="rect">
            <a:avLst/>
          </a:prstGeom>
          <a:solidFill>
            <a:srgbClr val="E15829"/>
          </a:solidFill>
          <a:ln w="38100">
            <a:noFill/>
          </a:ln>
          <a:effectLst>
            <a:outerShdw blurRad="38100" dist="20000" sx="1000" sy="1000" rotWithShape="0">
              <a:schemeClr val="bg1"/>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40" tIns="91440" rIns="91440" bIns="91440" anchor="t"/>
          <a:lstStyle>
            <a:lvl1pPr>
              <a:defRPr b="1">
                <a:solidFill>
                  <a:srgbClr val="FFFFFF"/>
                </a:solidFill>
              </a:defRPr>
            </a:lvl1pPr>
          </a:lstStyle>
          <a:p>
            <a:endParaRPr lang="en-US" sz="1200" b="0" dirty="0"/>
          </a:p>
          <a:p>
            <a:endParaRPr lang="en-US" sz="1200" b="0" dirty="0"/>
          </a:p>
          <a:p>
            <a:r>
              <a:rPr sz="1200" b="0" dirty="0"/>
              <a:t>Stories Done until </a:t>
            </a:r>
            <a:r>
              <a:rPr sz="1200" dirty="0"/>
              <a:t>deployed into production</a:t>
            </a:r>
          </a:p>
        </p:txBody>
      </p:sp>
      <p:sp>
        <p:nvSpPr>
          <p:cNvPr id="4" name="Text Placeholder 3">
            <a:extLst>
              <a:ext uri="{FF2B5EF4-FFF2-40B4-BE49-F238E27FC236}">
                <a16:creationId xmlns:a16="http://schemas.microsoft.com/office/drawing/2014/main" id="{D02B80FF-35D1-1041-BDA0-AD0519637994}"/>
              </a:ext>
            </a:extLst>
          </p:cNvPr>
          <p:cNvSpPr>
            <a:spLocks noGrp="1"/>
          </p:cNvSpPr>
          <p:nvPr>
            <p:ph type="body" sz="quarter" idx="11"/>
          </p:nvPr>
        </p:nvSpPr>
        <p:spPr/>
        <p:txBody>
          <a:bodyPr/>
          <a:lstStyle/>
          <a:p>
            <a:r>
              <a:rPr lang="en-US" sz="2800" dirty="0"/>
              <a:t>Increase </a:t>
            </a:r>
            <a:r>
              <a:rPr lang="en-US" sz="2800" b="1" dirty="0"/>
              <a:t>Flow</a:t>
            </a:r>
            <a:r>
              <a:rPr lang="en-US" sz="2800" dirty="0"/>
              <a:t> </a:t>
            </a:r>
            <a:r>
              <a:rPr lang="en-US" sz="2400" dirty="0"/>
              <a:t>across the entire </a:t>
            </a:r>
            <a:r>
              <a:rPr lang="en-US" sz="2800" b="1" dirty="0"/>
              <a:t>Value Stream</a:t>
            </a:r>
          </a:p>
        </p:txBody>
      </p:sp>
      <p:sp>
        <p:nvSpPr>
          <p:cNvPr id="9" name="TextBox 8">
            <a:extLst>
              <a:ext uri="{FF2B5EF4-FFF2-40B4-BE49-F238E27FC236}">
                <a16:creationId xmlns:a16="http://schemas.microsoft.com/office/drawing/2014/main" id="{62DB20FA-A556-C742-B87D-3BCBD73A91A8}"/>
              </a:ext>
            </a:extLst>
          </p:cNvPr>
          <p:cNvSpPr txBox="1"/>
          <p:nvPr/>
        </p:nvSpPr>
        <p:spPr>
          <a:xfrm>
            <a:off x="7540180" y="4244719"/>
            <a:ext cx="719108" cy="369332"/>
          </a:xfrm>
          <a:prstGeom prst="rect">
            <a:avLst/>
          </a:prstGeom>
          <a:noFill/>
        </p:spPr>
        <p:txBody>
          <a:bodyPr wrap="none" rtlCol="0">
            <a:spAutoFit/>
          </a:bodyPr>
          <a:lstStyle/>
          <a:p>
            <a:pPr algn="l"/>
            <a:r>
              <a:rPr lang="en-US" b="1" dirty="0">
                <a:solidFill>
                  <a:srgbClr val="58585B"/>
                </a:solidFill>
                <a:latin typeface="Arial" charset="0"/>
                <a:ea typeface="Arial" charset="0"/>
                <a:cs typeface="Arial" charset="0"/>
              </a:rPr>
              <a:t>Time</a:t>
            </a:r>
          </a:p>
        </p:txBody>
      </p:sp>
      <p:pic>
        <p:nvPicPr>
          <p:cNvPr id="10" name="Picture 9">
            <a:extLst>
              <a:ext uri="{FF2B5EF4-FFF2-40B4-BE49-F238E27FC236}">
                <a16:creationId xmlns:a16="http://schemas.microsoft.com/office/drawing/2014/main" id="{52A140C2-216B-754F-B7C3-F6B0C5CAE709}"/>
              </a:ext>
            </a:extLst>
          </p:cNvPr>
          <p:cNvPicPr>
            <a:picLocks noChangeAspect="1"/>
          </p:cNvPicPr>
          <p:nvPr/>
        </p:nvPicPr>
        <p:blipFill>
          <a:blip r:embed="rId2"/>
          <a:stretch>
            <a:fillRect/>
          </a:stretch>
        </p:blipFill>
        <p:spPr>
          <a:xfrm>
            <a:off x="5638800" y="2834878"/>
            <a:ext cx="215900" cy="368300"/>
          </a:xfrm>
          <a:prstGeom prst="rect">
            <a:avLst/>
          </a:prstGeom>
        </p:spPr>
      </p:pic>
      <p:pic>
        <p:nvPicPr>
          <p:cNvPr id="12" name="Picture 11">
            <a:extLst>
              <a:ext uri="{FF2B5EF4-FFF2-40B4-BE49-F238E27FC236}">
                <a16:creationId xmlns:a16="http://schemas.microsoft.com/office/drawing/2014/main" id="{605B6448-1D06-464D-89A9-6043258FFD0D}"/>
              </a:ext>
            </a:extLst>
          </p:cNvPr>
          <p:cNvPicPr>
            <a:picLocks noChangeAspect="1"/>
          </p:cNvPicPr>
          <p:nvPr/>
        </p:nvPicPr>
        <p:blipFill>
          <a:blip r:embed="rId3"/>
          <a:stretch>
            <a:fillRect/>
          </a:stretch>
        </p:blipFill>
        <p:spPr>
          <a:xfrm>
            <a:off x="3784943" y="2937142"/>
            <a:ext cx="292100" cy="215900"/>
          </a:xfrm>
          <a:prstGeom prst="rect">
            <a:avLst/>
          </a:prstGeom>
        </p:spPr>
      </p:pic>
      <p:pic>
        <p:nvPicPr>
          <p:cNvPr id="14" name="Picture 13">
            <a:extLst>
              <a:ext uri="{FF2B5EF4-FFF2-40B4-BE49-F238E27FC236}">
                <a16:creationId xmlns:a16="http://schemas.microsoft.com/office/drawing/2014/main" id="{061F4622-D357-314D-8451-6234C32595BA}"/>
              </a:ext>
            </a:extLst>
          </p:cNvPr>
          <p:cNvPicPr>
            <a:picLocks noChangeAspect="1"/>
          </p:cNvPicPr>
          <p:nvPr/>
        </p:nvPicPr>
        <p:blipFill>
          <a:blip r:embed="rId4"/>
          <a:stretch>
            <a:fillRect/>
          </a:stretch>
        </p:blipFill>
        <p:spPr>
          <a:xfrm>
            <a:off x="1303742" y="2921857"/>
            <a:ext cx="279400" cy="330200"/>
          </a:xfrm>
          <a:prstGeom prst="rect">
            <a:avLst/>
          </a:prstGeom>
        </p:spPr>
      </p:pic>
      <p:cxnSp>
        <p:nvCxnSpPr>
          <p:cNvPr id="3" name="Straight Arrow Connector 2">
            <a:extLst>
              <a:ext uri="{FF2B5EF4-FFF2-40B4-BE49-F238E27FC236}">
                <a16:creationId xmlns:a16="http://schemas.microsoft.com/office/drawing/2014/main" id="{50C37016-B008-414E-9ED3-BA7F3AA1F942}"/>
              </a:ext>
            </a:extLst>
          </p:cNvPr>
          <p:cNvCxnSpPr>
            <a:cxnSpLocks/>
          </p:cNvCxnSpPr>
          <p:nvPr/>
        </p:nvCxnSpPr>
        <p:spPr bwMode="auto">
          <a:xfrm>
            <a:off x="1205344" y="4174177"/>
            <a:ext cx="6953003" cy="0"/>
          </a:xfrm>
          <a:prstGeom prst="straightConnector1">
            <a:avLst/>
          </a:prstGeom>
          <a:solidFill>
            <a:schemeClr val="accent1"/>
          </a:solidFill>
          <a:ln w="12700" cap="flat" cmpd="sng" algn="ctr">
            <a:solidFill>
              <a:srgbClr val="58585B"/>
            </a:solidFill>
            <a:prstDash val="solid"/>
            <a:round/>
            <a:headEnd type="none" w="med" len="med"/>
            <a:tailEnd type="triangle"/>
          </a:ln>
          <a:effectLst/>
        </p:spPr>
      </p:cxnSp>
      <p:sp>
        <p:nvSpPr>
          <p:cNvPr id="18" name="Down Arrow 17">
            <a:extLst>
              <a:ext uri="{FF2B5EF4-FFF2-40B4-BE49-F238E27FC236}">
                <a16:creationId xmlns:a16="http://schemas.microsoft.com/office/drawing/2014/main" id="{F0D2403C-9EBC-D64E-943D-7A556A95AB21}"/>
              </a:ext>
            </a:extLst>
          </p:cNvPr>
          <p:cNvSpPr/>
          <p:nvPr/>
        </p:nvSpPr>
        <p:spPr bwMode="auto">
          <a:xfrm>
            <a:off x="5638800" y="1049505"/>
            <a:ext cx="2327744" cy="1383528"/>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85000" lnSpcReduction="20000"/>
          </a:bodyPr>
          <a:lstStyle/>
          <a:p>
            <a:pPr marL="0" marR="0" indent="0" algn="ctr" defTabSz="914400" rtl="0" eaLnBrk="1" fontAlgn="base" latinLnBrk="0" hangingPunct="1">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Lato" charset="0"/>
                <a:ea typeface="Lato" charset="0"/>
                <a:cs typeface="Lato" charset="0"/>
              </a:rPr>
              <a:t>AND ”Code To Cloud” is necessary</a:t>
            </a:r>
          </a:p>
        </p:txBody>
      </p:sp>
      <p:sp>
        <p:nvSpPr>
          <p:cNvPr id="20" name="Down Arrow 19">
            <a:extLst>
              <a:ext uri="{FF2B5EF4-FFF2-40B4-BE49-F238E27FC236}">
                <a16:creationId xmlns:a16="http://schemas.microsoft.com/office/drawing/2014/main" id="{C238C965-C2E1-E84D-A8E0-396872793DAA}"/>
              </a:ext>
            </a:extLst>
          </p:cNvPr>
          <p:cNvSpPr/>
          <p:nvPr/>
        </p:nvSpPr>
        <p:spPr bwMode="auto">
          <a:xfrm>
            <a:off x="1012443" y="1015428"/>
            <a:ext cx="2594550" cy="1455693"/>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85000" lnSpcReduction="20000"/>
          </a:bodyPr>
          <a:lstStyle/>
          <a:p>
            <a:pPr marL="0" marR="0" indent="0" algn="ctr" defTabSz="914400" rtl="0" eaLnBrk="1" fontAlgn="base" latinLnBrk="0" hangingPunct="1">
              <a:spcBef>
                <a:spcPct val="0"/>
              </a:spcBef>
              <a:spcAft>
                <a:spcPct val="0"/>
              </a:spcAft>
              <a:buClrTx/>
              <a:buSzTx/>
              <a:buFontTx/>
              <a:buNone/>
              <a:tabLst/>
            </a:pPr>
            <a:r>
              <a:rPr lang="en-US" sz="2000" dirty="0">
                <a:solidFill>
                  <a:schemeClr val="bg1"/>
                </a:solidFill>
                <a:latin typeface="Lato" charset="0"/>
                <a:ea typeface="Lato" charset="0"/>
                <a:cs typeface="Lato" charset="0"/>
              </a:rPr>
              <a:t>BUT must also connect to the Business</a:t>
            </a: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15" name="Down Arrow 14">
            <a:extLst>
              <a:ext uri="{FF2B5EF4-FFF2-40B4-BE49-F238E27FC236}">
                <a16:creationId xmlns:a16="http://schemas.microsoft.com/office/drawing/2014/main" id="{EFABA323-D5FE-B343-B965-617020A05BC5}"/>
              </a:ext>
            </a:extLst>
          </p:cNvPr>
          <p:cNvSpPr/>
          <p:nvPr/>
        </p:nvSpPr>
        <p:spPr bwMode="auto">
          <a:xfrm>
            <a:off x="3459025" y="1049506"/>
            <a:ext cx="2327744" cy="1383528"/>
          </a:xfrm>
          <a:prstGeom prst="downArrow">
            <a:avLst/>
          </a:prstGeom>
          <a:solidFill>
            <a:schemeClr val="accent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85000" lnSpcReduction="10000"/>
          </a:bodyPr>
          <a:lstStyle/>
          <a:p>
            <a:pPr marL="0" marR="0" indent="0" algn="ctr" defTabSz="914400" rtl="0" eaLnBrk="1" fontAlgn="base" latinLnBrk="0" hangingPunct="1">
              <a:spcBef>
                <a:spcPct val="0"/>
              </a:spcBef>
              <a:spcAft>
                <a:spcPct val="0"/>
              </a:spcAft>
              <a:buClrTx/>
              <a:buSzTx/>
              <a:buFontTx/>
              <a:buNone/>
              <a:tabLst/>
            </a:pPr>
            <a:r>
              <a:rPr kumimoji="0" lang="en-US" sz="2000" u="none" strike="noStrike" cap="none" normalizeH="0" baseline="0" dirty="0">
                <a:ln>
                  <a:noFill/>
                </a:ln>
                <a:solidFill>
                  <a:schemeClr val="bg1"/>
                </a:solidFill>
                <a:effectLst/>
                <a:latin typeface="Lato" charset="0"/>
                <a:ea typeface="Lato" charset="0"/>
                <a:cs typeface="Lato" charset="0"/>
              </a:rPr>
              <a:t>Agile is a good place to start</a:t>
            </a:r>
          </a:p>
        </p:txBody>
      </p:sp>
    </p:spTree>
    <p:extLst>
      <p:ext uri="{BB962C8B-B14F-4D97-AF65-F5344CB8AC3E}">
        <p14:creationId xmlns:p14="http://schemas.microsoft.com/office/powerpoint/2010/main" val="2038588342"/>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ontent Placeholder 2"/>
          <p:cNvSpPr txBox="1">
            <a:spLocks noGrp="1"/>
          </p:cNvSpPr>
          <p:nvPr>
            <p:ph sz="quarter" idx="10"/>
          </p:nvPr>
        </p:nvSpPr>
        <p:spPr>
          <a:xfrm>
            <a:off x="533400" y="972494"/>
            <a:ext cx="8610600" cy="3352800"/>
          </a:xfrm>
          <a:prstGeom prst="rect">
            <a:avLst/>
          </a:prstGeom>
        </p:spPr>
        <p:txBody>
          <a:bodyPr/>
          <a:lstStyle/>
          <a:p>
            <a:pPr marL="4763" lvl="1" indent="0">
              <a:buClr>
                <a:schemeClr val="accent1"/>
              </a:buClr>
              <a:buNone/>
            </a:pPr>
            <a:r>
              <a:rPr dirty="0">
                <a:latin typeface="Arial Regular"/>
              </a:rPr>
              <a:t> </a:t>
            </a:r>
            <a:endParaRPr lang="en-US" dirty="0">
              <a:latin typeface="Arial Regular"/>
            </a:endParaRPr>
          </a:p>
          <a:p>
            <a:pPr marL="461963" lvl="1" indent="-457200">
              <a:buClr>
                <a:schemeClr val="accent1"/>
              </a:buClr>
              <a:buFont typeface="Wingdings" pitchFamily="2" charset="2"/>
              <a:buChar char="v"/>
            </a:pPr>
            <a:r>
              <a:rPr dirty="0">
                <a:latin typeface="Arial Regular"/>
              </a:rPr>
              <a:t>Focus </a:t>
            </a:r>
            <a:r>
              <a:rPr lang="en-US" dirty="0">
                <a:latin typeface="Arial Regular"/>
              </a:rPr>
              <a:t>on</a:t>
            </a:r>
            <a:r>
              <a:rPr dirty="0">
                <a:latin typeface="Arial Regular"/>
              </a:rPr>
              <a:t> enabling Business Responsiveness</a:t>
            </a:r>
            <a:endParaRPr lang="en-US" dirty="0">
              <a:latin typeface="Arial Regular"/>
            </a:endParaRPr>
          </a:p>
          <a:p>
            <a:pPr marL="461963" lvl="1" indent="-457200">
              <a:buClr>
                <a:schemeClr val="accent1"/>
              </a:buClr>
              <a:buFont typeface="Wingdings" pitchFamily="2" charset="2"/>
              <a:buChar char="v"/>
            </a:pPr>
            <a:r>
              <a:rPr lang="en-US" dirty="0">
                <a:latin typeface="Arial Regular"/>
              </a:rPr>
              <a:t>Reduce Lead Time from Business Idea/Hypothesis to Delivery and Feedback</a:t>
            </a:r>
          </a:p>
        </p:txBody>
      </p:sp>
      <p:sp>
        <p:nvSpPr>
          <p:cNvPr id="2" name="Text Placeholder 1">
            <a:extLst>
              <a:ext uri="{FF2B5EF4-FFF2-40B4-BE49-F238E27FC236}">
                <a16:creationId xmlns:a16="http://schemas.microsoft.com/office/drawing/2014/main" id="{00844AF4-C890-BC4F-86F9-E81476D77FE3}"/>
              </a:ext>
            </a:extLst>
          </p:cNvPr>
          <p:cNvSpPr>
            <a:spLocks noGrp="1"/>
          </p:cNvSpPr>
          <p:nvPr>
            <p:ph type="body" sz="quarter" idx="11"/>
          </p:nvPr>
        </p:nvSpPr>
        <p:spPr/>
        <p:txBody>
          <a:bodyPr/>
          <a:lstStyle/>
          <a:p>
            <a:r>
              <a:rPr lang="en-US" dirty="0"/>
              <a:t>True North</a:t>
            </a:r>
          </a:p>
        </p:txBody>
      </p:sp>
      <p:sp>
        <p:nvSpPr>
          <p:cNvPr id="84" name="TextBox 4"/>
          <p:cNvSpPr txBox="1">
            <a:spLocks noGrp="1"/>
          </p:cNvSpPr>
          <p:nvPr>
            <p:ph type="sldNum" sz="quarter" idx="4294967295"/>
          </p:nvPr>
        </p:nvSpPr>
        <p:spPr>
          <a:xfrm>
            <a:off x="9007475" y="4930775"/>
            <a:ext cx="136525" cy="1793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5</a:t>
            </a:fld>
            <a:endParaRPr dirty="0"/>
          </a:p>
        </p:txBody>
      </p:sp>
      <p:pic>
        <p:nvPicPr>
          <p:cNvPr id="3" name="Picture 2">
            <a:extLst>
              <a:ext uri="{FF2B5EF4-FFF2-40B4-BE49-F238E27FC236}">
                <a16:creationId xmlns:a16="http://schemas.microsoft.com/office/drawing/2014/main" id="{3BCA2702-13BB-B94B-87C9-25F97A5F9EA1}"/>
              </a:ext>
            </a:extLst>
          </p:cNvPr>
          <p:cNvPicPr>
            <a:picLocks noChangeAspect="1"/>
          </p:cNvPicPr>
          <p:nvPr/>
        </p:nvPicPr>
        <p:blipFill>
          <a:blip r:embed="rId2">
            <a:duotone>
              <a:prstClr val="black"/>
              <a:schemeClr val="accent1">
                <a:tint val="45000"/>
                <a:satMod val="400000"/>
              </a:schemeClr>
            </a:duotone>
          </a:blip>
          <a:stretch>
            <a:fillRect/>
          </a:stretch>
        </p:blipFill>
        <p:spPr>
          <a:xfrm>
            <a:off x="532917" y="3041007"/>
            <a:ext cx="1411630" cy="1411630"/>
          </a:xfrm>
          <a:prstGeom prst="rect">
            <a:avLst/>
          </a:prstGeom>
        </p:spPr>
      </p:pic>
      <p:grpSp>
        <p:nvGrpSpPr>
          <p:cNvPr id="8" name="Group 7">
            <a:extLst>
              <a:ext uri="{FF2B5EF4-FFF2-40B4-BE49-F238E27FC236}">
                <a16:creationId xmlns:a16="http://schemas.microsoft.com/office/drawing/2014/main" id="{8D9EE1FC-5D4E-D84F-8CB7-98E21D4129AB}"/>
              </a:ext>
            </a:extLst>
          </p:cNvPr>
          <p:cNvGrpSpPr/>
          <p:nvPr/>
        </p:nvGrpSpPr>
        <p:grpSpPr>
          <a:xfrm>
            <a:off x="2633240" y="3192622"/>
            <a:ext cx="5606569" cy="1161447"/>
            <a:chOff x="2633240" y="3192622"/>
            <a:chExt cx="5606569" cy="1161447"/>
          </a:xfrm>
          <a:solidFill>
            <a:schemeClr val="bg2">
              <a:lumMod val="60000"/>
              <a:lumOff val="40000"/>
            </a:schemeClr>
          </a:solidFill>
        </p:grpSpPr>
        <p:sp>
          <p:nvSpPr>
            <p:cNvPr id="5" name="Striped Right Arrow 4">
              <a:extLst>
                <a:ext uri="{FF2B5EF4-FFF2-40B4-BE49-F238E27FC236}">
                  <a16:creationId xmlns:a16="http://schemas.microsoft.com/office/drawing/2014/main" id="{732FC5B6-1887-0D40-AAFD-CE2926F890E2}"/>
                </a:ext>
              </a:extLst>
            </p:cNvPr>
            <p:cNvSpPr/>
            <p:nvPr/>
          </p:nvSpPr>
          <p:spPr bwMode="auto">
            <a:xfrm>
              <a:off x="2633240" y="3374020"/>
              <a:ext cx="1551008" cy="798653"/>
            </a:xfrm>
            <a:prstGeom prst="stripedRightArrow">
              <a:avLst/>
            </a:prstGeom>
            <a:grp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8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sp>
          <p:nvSpPr>
            <p:cNvPr id="6" name="Rectangle 5">
              <a:extLst>
                <a:ext uri="{FF2B5EF4-FFF2-40B4-BE49-F238E27FC236}">
                  <a16:creationId xmlns:a16="http://schemas.microsoft.com/office/drawing/2014/main" id="{E92AFC98-C9FF-CB44-A19F-14094B953915}"/>
                </a:ext>
              </a:extLst>
            </p:cNvPr>
            <p:cNvSpPr/>
            <p:nvPr/>
          </p:nvSpPr>
          <p:spPr bwMode="auto">
            <a:xfrm>
              <a:off x="4524336" y="3192622"/>
              <a:ext cx="3715473" cy="1161447"/>
            </a:xfrm>
            <a:prstGeom prst="rect">
              <a:avLst/>
            </a:prstGeom>
            <a:grp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457200" indent="-342900">
                <a:buFont typeface="Arial" panose="020B0604020202020204" pitchFamily="34" charset="0"/>
                <a:buChar char="•"/>
              </a:pPr>
              <a:r>
                <a:rPr lang="en-US" sz="2000" dirty="0">
                  <a:latin typeface="Lato" charset="0"/>
                  <a:ea typeface="Lato" charset="0"/>
                  <a:cs typeface="Lato" charset="0"/>
                </a:rPr>
                <a:t>Business Success</a:t>
              </a:r>
            </a:p>
            <a:p>
              <a:pPr marL="457200" indent="-342900">
                <a:buFont typeface="Arial" panose="020B0604020202020204" pitchFamily="34" charset="0"/>
                <a:buChar char="•"/>
              </a:pPr>
              <a:r>
                <a:rPr lang="en-US" sz="2000" dirty="0">
                  <a:latin typeface="Lato" charset="0"/>
                  <a:ea typeface="Lato" charset="0"/>
                  <a:cs typeface="Lato" charset="0"/>
                </a:rPr>
                <a:t>Higher Engagement</a:t>
              </a:r>
            </a:p>
            <a:p>
              <a:pPr marL="457200" indent="-342900">
                <a:buFont typeface="Arial" panose="020B0604020202020204" pitchFamily="34" charset="0"/>
                <a:buChar char="•"/>
              </a:pPr>
              <a:r>
                <a:rPr lang="en-US" sz="2000" dirty="0">
                  <a:latin typeface="Lato" charset="0"/>
                  <a:ea typeface="Lato" charset="0"/>
                  <a:cs typeface="Lato" charset="0"/>
                </a:rPr>
                <a:t>Innovation</a:t>
              </a:r>
            </a:p>
          </p:txBody>
        </p:sp>
      </p:grpSp>
    </p:spTree>
    <p:extLst>
      <p:ext uri="{BB962C8B-B14F-4D97-AF65-F5344CB8AC3E}">
        <p14:creationId xmlns:p14="http://schemas.microsoft.com/office/powerpoint/2010/main" val="3455055155"/>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5400000">
                                      <p:cBhvr>
                                        <p:cTn id="6" dur="1000" fill="hold"/>
                                        <p:tgtEl>
                                          <p:spTgt spid="3"/>
                                        </p:tgtEl>
                                        <p:attrNameLst>
                                          <p:attrName>r</p:attrName>
                                        </p:attrNameLst>
                                      </p:cBhvr>
                                    </p:animRot>
                                  </p:childTnLst>
                                </p:cTn>
                              </p:par>
                            </p:childTnLst>
                          </p:cTn>
                        </p:par>
                        <p:par>
                          <p:cTn id="7" fill="hold">
                            <p:stCondLst>
                              <p:cond delay="1000"/>
                            </p:stCondLst>
                            <p:childTnLst>
                              <p:par>
                                <p:cTn id="8" presetID="8" presetClass="emph" presetSubtype="0" fill="remove" nodeType="afterEffect">
                                  <p:stCondLst>
                                    <p:cond delay="0"/>
                                  </p:stCondLst>
                                  <p:childTnLst>
                                    <p:animRot by="-10800000">
                                      <p:cBhvr>
                                        <p:cTn id="9" dur="1000" fill="hold"/>
                                        <p:tgtEl>
                                          <p:spTgt spid="3"/>
                                        </p:tgtEl>
                                        <p:attrNameLst>
                                          <p:attrName>r</p:attrName>
                                        </p:attrNameLst>
                                      </p:cBhvr>
                                    </p:animRot>
                                  </p:childTnLst>
                                </p:cTn>
                              </p:par>
                            </p:childTnLst>
                          </p:cTn>
                        </p:par>
                        <p:par>
                          <p:cTn id="10" fill="hold">
                            <p:stCondLst>
                              <p:cond delay="2000"/>
                            </p:stCondLst>
                            <p:childTnLst>
                              <p:par>
                                <p:cTn id="11" presetID="8" presetClass="emph" presetSubtype="0" fill="hold" nodeType="afterEffect">
                                  <p:stCondLst>
                                    <p:cond delay="0"/>
                                  </p:stCondLst>
                                  <p:childTnLst>
                                    <p:animRot by="8100000">
                                      <p:cBhvr>
                                        <p:cTn id="12" dur="1500" fill="hold"/>
                                        <p:tgtEl>
                                          <p:spTgt spid="3"/>
                                        </p:tgtEl>
                                        <p:attrNameLst>
                                          <p:attrName>r</p:attrName>
                                        </p:attrNameLst>
                                      </p:cBhvr>
                                    </p:animRot>
                                  </p:childTnLst>
                                </p:cTn>
                              </p:par>
                            </p:childTnLst>
                          </p:cTn>
                        </p:par>
                        <p:par>
                          <p:cTn id="13" fill="hold">
                            <p:stCondLst>
                              <p:cond delay="3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43A78-16D2-224B-986B-21DCC0CC5D6C}"/>
              </a:ext>
            </a:extLst>
          </p:cNvPr>
          <p:cNvSpPr>
            <a:spLocks noGrp="1"/>
          </p:cNvSpPr>
          <p:nvPr>
            <p:ph sz="quarter" idx="10"/>
          </p:nvPr>
        </p:nvSpPr>
        <p:spPr>
          <a:xfrm>
            <a:off x="381000" y="895350"/>
            <a:ext cx="8077200" cy="3352800"/>
          </a:xfrm>
        </p:spPr>
        <p:txBody>
          <a:bodyPr/>
          <a:lstStyle/>
          <a:p>
            <a:pPr lvl="1">
              <a:buClr>
                <a:schemeClr val="accent1"/>
              </a:buClr>
              <a:buFont typeface="Wingdings" pitchFamily="2" charset="2"/>
              <a:buChar char="v"/>
            </a:pPr>
            <a:r>
              <a:rPr lang="en-US" sz="2400" dirty="0"/>
              <a:t> Tightly-coupled Architectures</a:t>
            </a:r>
          </a:p>
          <a:p>
            <a:pPr lvl="1">
              <a:buClr>
                <a:schemeClr val="accent1"/>
              </a:buClr>
              <a:buFont typeface="Wingdings" pitchFamily="2" charset="2"/>
              <a:buChar char="v"/>
            </a:pPr>
            <a:r>
              <a:rPr lang="en-US" sz="2400" dirty="0"/>
              <a:t> Test Setup and Run</a:t>
            </a:r>
          </a:p>
          <a:p>
            <a:pPr lvl="1">
              <a:buClr>
                <a:schemeClr val="accent1"/>
              </a:buClr>
              <a:buFont typeface="Wingdings" pitchFamily="2" charset="2"/>
              <a:buChar char="v"/>
            </a:pPr>
            <a:r>
              <a:rPr lang="en-US" sz="2400" dirty="0"/>
              <a:t> Code Deployment including Change Management</a:t>
            </a:r>
          </a:p>
          <a:p>
            <a:pPr lvl="1">
              <a:buClr>
                <a:schemeClr val="accent1"/>
              </a:buClr>
              <a:buFont typeface="Wingdings" pitchFamily="2" charset="2"/>
              <a:buChar char="v"/>
            </a:pPr>
            <a:r>
              <a:rPr lang="en-US" sz="2400" dirty="0"/>
              <a:t> Wait States</a:t>
            </a:r>
          </a:p>
          <a:p>
            <a:pPr lvl="2">
              <a:buClr>
                <a:schemeClr val="accent1"/>
              </a:buClr>
              <a:buFont typeface="Wingdings" pitchFamily="2" charset="2"/>
              <a:buChar char="v"/>
            </a:pPr>
            <a:r>
              <a:rPr lang="en-US" sz="2000" dirty="0"/>
              <a:t> Incoming Work (protracted Portfolio Processes)</a:t>
            </a:r>
            <a:endParaRPr lang="en-US" sz="2400" dirty="0"/>
          </a:p>
          <a:p>
            <a:pPr lvl="2">
              <a:buClr>
                <a:schemeClr val="accent1"/>
              </a:buClr>
              <a:buFont typeface="Wingdings" pitchFamily="2" charset="2"/>
              <a:buChar char="v"/>
            </a:pPr>
            <a:r>
              <a:rPr lang="en-US" sz="2000" dirty="0"/>
              <a:t> External Dependencies (work being done by other teams)</a:t>
            </a:r>
          </a:p>
          <a:p>
            <a:pPr lvl="2">
              <a:buClr>
                <a:schemeClr val="accent1"/>
              </a:buClr>
              <a:buFont typeface="Wingdings" pitchFamily="2" charset="2"/>
              <a:buChar char="v"/>
            </a:pPr>
            <a:r>
              <a:rPr lang="en-US" sz="2000" dirty="0"/>
              <a:t> Centralized Services (Performance, Security, Infrastructure)</a:t>
            </a:r>
            <a:endParaRPr lang="en-US" dirty="0"/>
          </a:p>
        </p:txBody>
      </p:sp>
      <p:sp>
        <p:nvSpPr>
          <p:cNvPr id="2" name="Text Placeholder 1">
            <a:extLst>
              <a:ext uri="{FF2B5EF4-FFF2-40B4-BE49-F238E27FC236}">
                <a16:creationId xmlns:a16="http://schemas.microsoft.com/office/drawing/2014/main" id="{9CEDD86E-1EC3-6843-B3F0-0E1A6A17BDF3}"/>
              </a:ext>
            </a:extLst>
          </p:cNvPr>
          <p:cNvSpPr>
            <a:spLocks noGrp="1"/>
          </p:cNvSpPr>
          <p:nvPr>
            <p:ph type="body" sz="quarter" idx="11"/>
          </p:nvPr>
        </p:nvSpPr>
        <p:spPr/>
        <p:txBody>
          <a:bodyPr/>
          <a:lstStyle/>
          <a:p>
            <a:r>
              <a:rPr lang="en-US" dirty="0"/>
              <a:t>Typical Bottlenecks</a:t>
            </a:r>
          </a:p>
        </p:txBody>
      </p:sp>
      <p:sp>
        <p:nvSpPr>
          <p:cNvPr id="100" name="TextBox 4"/>
          <p:cNvSpPr txBox="1">
            <a:spLocks noGrp="1"/>
          </p:cNvSpPr>
          <p:nvPr>
            <p:ph type="sldNum" sz="quarter" idx="4294967295"/>
          </p:nvPr>
        </p:nvSpPr>
        <p:spPr>
          <a:xfrm>
            <a:off x="9007475" y="4930775"/>
            <a:ext cx="136525" cy="179388"/>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6</a:t>
            </a:fld>
            <a:endParaRPr dirty="0"/>
          </a:p>
        </p:txBody>
      </p:sp>
    </p:spTree>
    <p:extLst>
      <p:ext uri="{BB962C8B-B14F-4D97-AF65-F5344CB8AC3E}">
        <p14:creationId xmlns:p14="http://schemas.microsoft.com/office/powerpoint/2010/main" val="1381155199"/>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881C71-7E01-CF47-87AA-F2426E0B0A1F}"/>
              </a:ext>
            </a:extLst>
          </p:cNvPr>
          <p:cNvSpPr>
            <a:spLocks noGrp="1"/>
          </p:cNvSpPr>
          <p:nvPr>
            <p:ph type="body" sz="quarter" idx="11"/>
          </p:nvPr>
        </p:nvSpPr>
        <p:spPr>
          <a:xfrm>
            <a:off x="152400" y="15621"/>
            <a:ext cx="8153400" cy="819150"/>
          </a:xfrm>
        </p:spPr>
        <p:txBody>
          <a:bodyPr/>
          <a:lstStyle/>
          <a:p>
            <a:r>
              <a:rPr lang="en-US" dirty="0"/>
              <a:t>Architect your Value Stream</a:t>
            </a:r>
          </a:p>
        </p:txBody>
      </p:sp>
      <p:pic>
        <p:nvPicPr>
          <p:cNvPr id="128" name="Shape 1660" descr="Shape 1660"/>
          <p:cNvPicPr>
            <a:picLocks noChangeAspect="1"/>
          </p:cNvPicPr>
          <p:nvPr/>
        </p:nvPicPr>
        <p:blipFill>
          <a:blip r:embed="rId2">
            <a:extLst/>
          </a:blip>
          <a:stretch>
            <a:fillRect/>
          </a:stretch>
        </p:blipFill>
        <p:spPr>
          <a:xfrm>
            <a:off x="6044185" y="1817109"/>
            <a:ext cx="1811726" cy="2270259"/>
          </a:xfrm>
          <a:prstGeom prst="rect">
            <a:avLst/>
          </a:prstGeom>
          <a:ln w="12700">
            <a:miter lim="400000"/>
          </a:ln>
        </p:spPr>
      </p:pic>
      <p:grpSp>
        <p:nvGrpSpPr>
          <p:cNvPr id="8" name="Group 7">
            <a:extLst>
              <a:ext uri="{FF2B5EF4-FFF2-40B4-BE49-F238E27FC236}">
                <a16:creationId xmlns:a16="http://schemas.microsoft.com/office/drawing/2014/main" id="{EF033AB7-D3FB-0B4E-898B-1D99412EA297}"/>
              </a:ext>
            </a:extLst>
          </p:cNvPr>
          <p:cNvGrpSpPr/>
          <p:nvPr/>
        </p:nvGrpSpPr>
        <p:grpSpPr>
          <a:xfrm>
            <a:off x="518207" y="1430009"/>
            <a:ext cx="5580841" cy="2572950"/>
            <a:chOff x="1368109" y="970240"/>
            <a:chExt cx="5580841" cy="2572950"/>
          </a:xfrm>
        </p:grpSpPr>
        <p:sp>
          <p:nvSpPr>
            <p:cNvPr id="9" name="Rounded Rectangle 8">
              <a:extLst>
                <a:ext uri="{FF2B5EF4-FFF2-40B4-BE49-F238E27FC236}">
                  <a16:creationId xmlns:a16="http://schemas.microsoft.com/office/drawing/2014/main" id="{7513559A-3820-9B4B-937D-BD7A4ADA0640}"/>
                </a:ext>
              </a:extLst>
            </p:cNvPr>
            <p:cNvSpPr/>
            <p:nvPr/>
          </p:nvSpPr>
          <p:spPr>
            <a:xfrm>
              <a:off x="1575887" y="1421348"/>
              <a:ext cx="5373063" cy="2121842"/>
            </a:xfrm>
            <a:prstGeom prst="roundRect">
              <a:avLst>
                <a:gd name="adj" fmla="val 0"/>
              </a:avLst>
            </a:prstGeom>
            <a:solidFill>
              <a:schemeClr val="bg1">
                <a:lumMod val="95000"/>
              </a:schemeClr>
            </a:solidFill>
            <a:ln w="25400" cap="flat">
              <a:noFill/>
              <a:prstDash val="solid"/>
              <a:round/>
            </a:ln>
            <a:effectLst>
              <a:outerShdw blurRad="12700" dist="25400" dir="5400000" algn="tl" rotWithShape="0">
                <a:schemeClr val="bg1">
                  <a:lumMod val="85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5760" tIns="365760" rIns="365760" bIns="45719" numCol="1" spcCol="38100" rtlCol="0" anchor="t" anchorCtr="0">
              <a:noAutofit/>
            </a:bodyPr>
            <a:lstStyle/>
            <a:p>
              <a:pPr>
                <a:lnSpc>
                  <a:spcPct val="114000"/>
                </a:lnSpc>
              </a:pPr>
              <a:r>
                <a:rPr lang="en-US" sz="2000" dirty="0">
                  <a:solidFill>
                    <a:srgbClr val="58585B"/>
                  </a:solidFill>
                  <a:latin typeface="Arial" panose="020B0604020202020204" pitchFamily="34" charset="0"/>
                  <a:cs typeface="Arial" panose="020B0604020202020204" pitchFamily="34" charset="0"/>
                </a:rPr>
                <a:t>Every system is perfectly designed to get the results it gets.</a:t>
              </a:r>
            </a:p>
            <a:p>
              <a:pPr algn="r">
                <a:lnSpc>
                  <a:spcPct val="114000"/>
                </a:lnSpc>
              </a:pPr>
              <a:endParaRPr lang="en-US" sz="2000" dirty="0">
                <a:solidFill>
                  <a:srgbClr val="58585B"/>
                </a:solidFill>
                <a:latin typeface="Arial" panose="020B0604020202020204" pitchFamily="34" charset="0"/>
                <a:cs typeface="Arial" panose="020B0604020202020204" pitchFamily="34" charset="0"/>
              </a:endParaRPr>
            </a:p>
            <a:p>
              <a:pPr algn="r">
                <a:lnSpc>
                  <a:spcPct val="114000"/>
                </a:lnSpc>
              </a:pPr>
              <a:r>
                <a:rPr lang="en-US" sz="2000" dirty="0">
                  <a:solidFill>
                    <a:srgbClr val="58585B"/>
                  </a:solidFill>
                  <a:latin typeface="Arial" panose="020B0604020202020204" pitchFamily="34" charset="0"/>
                  <a:cs typeface="Arial" panose="020B0604020202020204" pitchFamily="34" charset="0"/>
                </a:rPr>
                <a:t>- </a:t>
              </a:r>
              <a:r>
                <a:rPr lang="en-US" sz="2000" i="1" dirty="0">
                  <a:solidFill>
                    <a:srgbClr val="58585B"/>
                  </a:solidFill>
                  <a:latin typeface="Arial" panose="020B0604020202020204" pitchFamily="34" charset="0"/>
                  <a:cs typeface="Arial" panose="020B0604020202020204" pitchFamily="34" charset="0"/>
                </a:rPr>
                <a:t>W. Edwards Deming</a:t>
              </a:r>
            </a:p>
          </p:txBody>
        </p:sp>
        <p:grpSp>
          <p:nvGrpSpPr>
            <p:cNvPr id="10" name="Group 9">
              <a:extLst>
                <a:ext uri="{FF2B5EF4-FFF2-40B4-BE49-F238E27FC236}">
                  <a16:creationId xmlns:a16="http://schemas.microsoft.com/office/drawing/2014/main" id="{2151EB31-7506-3845-82D2-C5570AA6310B}"/>
                </a:ext>
              </a:extLst>
            </p:cNvPr>
            <p:cNvGrpSpPr/>
            <p:nvPr/>
          </p:nvGrpSpPr>
          <p:grpSpPr>
            <a:xfrm>
              <a:off x="1368109" y="970240"/>
              <a:ext cx="762643" cy="927944"/>
              <a:chOff x="2032963" y="1261378"/>
              <a:chExt cx="418877" cy="509668"/>
            </a:xfrm>
          </p:grpSpPr>
          <p:sp>
            <p:nvSpPr>
              <p:cNvPr id="12" name="Rounded Rectangle 11">
                <a:extLst>
                  <a:ext uri="{FF2B5EF4-FFF2-40B4-BE49-F238E27FC236}">
                    <a16:creationId xmlns:a16="http://schemas.microsoft.com/office/drawing/2014/main" id="{BB8B83A7-7379-2A4E-BB56-D6F22FF0E7DE}"/>
                  </a:ext>
                </a:extLst>
              </p:cNvPr>
              <p:cNvSpPr/>
              <p:nvPr/>
            </p:nvSpPr>
            <p:spPr>
              <a:xfrm>
                <a:off x="2032963" y="1261378"/>
                <a:ext cx="418877" cy="414906"/>
              </a:xfrm>
              <a:prstGeom prst="roundRect">
                <a:avLst>
                  <a:gd name="adj" fmla="val 0"/>
                </a:avLst>
              </a:prstGeom>
              <a:solidFill>
                <a:schemeClr val="tx1">
                  <a:lumMod val="50000"/>
                  <a:lumOff val="5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74320" rIns="0" bIns="45719" numCol="1" spcCol="38100" rtlCol="0" anchor="ctr" anchorCtr="0">
                <a:noAutofit/>
              </a:bodyPr>
              <a:lstStyle/>
              <a:p>
                <a:pPr algn="ctr"/>
                <a:r>
                  <a:rPr kumimoji="0" lang="en-US" sz="7200" b="1" i="0" u="none" strike="noStrike" cap="none" spc="0" normalizeH="0" baseline="0" dirty="0">
                    <a:ln>
                      <a:noFill/>
                    </a:ln>
                    <a:solidFill>
                      <a:schemeClr val="bg1"/>
                    </a:solidFill>
                    <a:uFillTx/>
                    <a:sym typeface="Arial"/>
                  </a:rPr>
                  <a:t>“</a:t>
                </a:r>
              </a:p>
            </p:txBody>
          </p:sp>
          <p:sp>
            <p:nvSpPr>
              <p:cNvPr id="13" name="Triangle 12">
                <a:extLst>
                  <a:ext uri="{FF2B5EF4-FFF2-40B4-BE49-F238E27FC236}">
                    <a16:creationId xmlns:a16="http://schemas.microsoft.com/office/drawing/2014/main" id="{EC8336AA-B871-AE4F-AA23-7D4B7C7B7B40}"/>
                  </a:ext>
                </a:extLst>
              </p:cNvPr>
              <p:cNvSpPr/>
              <p:nvPr/>
            </p:nvSpPr>
            <p:spPr bwMode="auto">
              <a:xfrm rot="16200000">
                <a:off x="2040892" y="1667905"/>
                <a:ext cx="95212" cy="111069"/>
              </a:xfrm>
              <a:prstGeom prst="triangle">
                <a:avLst>
                  <a:gd name="adj" fmla="val 100000"/>
                </a:avLst>
              </a:prstGeom>
              <a:solidFill>
                <a:srgbClr val="58585B"/>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fontScale="25000" lnSpcReduction="20000"/>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grpSp>
      </p:grpSp>
    </p:spTree>
    <p:extLst>
      <p:ext uri="{BB962C8B-B14F-4D97-AF65-F5344CB8AC3E}">
        <p14:creationId xmlns:p14="http://schemas.microsoft.com/office/powerpoint/2010/main" val="2812665620"/>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ontent Placeholder 2"/>
          <p:cNvSpPr txBox="1">
            <a:spLocks noGrp="1"/>
          </p:cNvSpPr>
          <p:nvPr>
            <p:ph sz="quarter" idx="10"/>
          </p:nvPr>
        </p:nvSpPr>
        <p:spPr/>
        <p:txBody>
          <a:bodyPr/>
          <a:lstStyle/>
          <a:p>
            <a:pPr lvl="1">
              <a:buClr>
                <a:schemeClr val="accent1"/>
              </a:buClr>
              <a:buFont typeface="Wingdings" pitchFamily="2" charset="2"/>
              <a:buChar char="v"/>
            </a:pPr>
            <a:r>
              <a:rPr lang="en-US" sz="2400" dirty="0"/>
              <a:t> Architect for Flow and Speed of Delivery (APIs/Microservices, Feature Toggles, Dark Launching)</a:t>
            </a:r>
          </a:p>
          <a:p>
            <a:pPr lvl="1">
              <a:buClr>
                <a:schemeClr val="accent1"/>
              </a:buClr>
              <a:buFont typeface="Wingdings" pitchFamily="2" charset="2"/>
              <a:buChar char="v"/>
            </a:pPr>
            <a:r>
              <a:rPr lang="en-US" sz="2400" dirty="0"/>
              <a:t> Replace request/response/SLAs with Self-Service</a:t>
            </a:r>
          </a:p>
          <a:p>
            <a:pPr lvl="1">
              <a:buClr>
                <a:schemeClr val="accent1"/>
              </a:buClr>
              <a:buFont typeface="Wingdings" pitchFamily="2" charset="2"/>
              <a:buChar char="v"/>
            </a:pPr>
            <a:r>
              <a:rPr lang="en-US" sz="2400" dirty="0"/>
              <a:t> Implement Flow Metrics</a:t>
            </a:r>
          </a:p>
          <a:p>
            <a:pPr lvl="1">
              <a:buClr>
                <a:schemeClr val="accent1"/>
              </a:buClr>
              <a:buFont typeface="Wingdings" pitchFamily="2" charset="2"/>
              <a:buChar char="v"/>
            </a:pPr>
            <a:r>
              <a:rPr lang="en-US" sz="2400" dirty="0"/>
              <a:t> Utilize metrics in retrospectives and ask “what’s slowing us down, how can we go faster?”</a:t>
            </a:r>
          </a:p>
          <a:p>
            <a:pPr lvl="1">
              <a:buClr>
                <a:schemeClr val="accent1"/>
              </a:buClr>
              <a:buFont typeface="Wingdings" pitchFamily="2" charset="2"/>
              <a:buChar char="v"/>
            </a:pPr>
            <a:r>
              <a:rPr lang="en-US" sz="2400" dirty="0"/>
              <a:t> Create continuous improvement initiatives which are prioritized with other work and made visible</a:t>
            </a:r>
          </a:p>
        </p:txBody>
      </p:sp>
      <p:sp>
        <p:nvSpPr>
          <p:cNvPr id="2" name="Text Placeholder 1">
            <a:extLst>
              <a:ext uri="{FF2B5EF4-FFF2-40B4-BE49-F238E27FC236}">
                <a16:creationId xmlns:a16="http://schemas.microsoft.com/office/drawing/2014/main" id="{14984957-D99F-344B-9FF6-EBBFF6E4733F}"/>
              </a:ext>
            </a:extLst>
          </p:cNvPr>
          <p:cNvSpPr>
            <a:spLocks noGrp="1"/>
          </p:cNvSpPr>
          <p:nvPr>
            <p:ph type="body" sz="quarter" idx="11"/>
          </p:nvPr>
        </p:nvSpPr>
        <p:spPr>
          <a:xfrm>
            <a:off x="457200" y="0"/>
            <a:ext cx="8153400" cy="819150"/>
          </a:xfrm>
        </p:spPr>
        <p:txBody>
          <a:bodyPr/>
          <a:lstStyle/>
          <a:p>
            <a:r>
              <a:rPr lang="en-US" dirty="0"/>
              <a:t>Value Stream Architecture Principles</a:t>
            </a:r>
          </a:p>
        </p:txBody>
      </p:sp>
    </p:spTree>
    <p:extLst>
      <p:ext uri="{BB962C8B-B14F-4D97-AF65-F5344CB8AC3E}">
        <p14:creationId xmlns:p14="http://schemas.microsoft.com/office/powerpoint/2010/main" val="629324502"/>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2A98AA-2969-EF48-ADC5-8D768F9AF6B9}"/>
              </a:ext>
            </a:extLst>
          </p:cNvPr>
          <p:cNvPicPr>
            <a:picLocks noChangeAspect="1"/>
          </p:cNvPicPr>
          <p:nvPr/>
        </p:nvPicPr>
        <p:blipFill rotWithShape="1">
          <a:blip r:embed="rId3">
            <a:extLst>
              <a:ext uri="{28A0092B-C50C-407E-A947-70E740481C1C}">
                <a14:useLocalDpi xmlns:a14="http://schemas.microsoft.com/office/drawing/2010/main"/>
              </a:ext>
            </a:extLst>
          </a:blip>
          <a:srcRect r="2599" b="2638"/>
          <a:stretch/>
        </p:blipFill>
        <p:spPr>
          <a:xfrm>
            <a:off x="2212849" y="234103"/>
            <a:ext cx="4718304" cy="4675294"/>
          </a:xfrm>
          <a:prstGeom prst="rect">
            <a:avLst/>
          </a:prstGeom>
        </p:spPr>
      </p:pic>
      <p:pic>
        <p:nvPicPr>
          <p:cNvPr id="4" name="Picture 3">
            <a:extLst>
              <a:ext uri="{FF2B5EF4-FFF2-40B4-BE49-F238E27FC236}">
                <a16:creationId xmlns:a16="http://schemas.microsoft.com/office/drawing/2014/main" id="{F92A98AA-2969-EF48-ADC5-8D768F9AF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2076" y="228124"/>
            <a:ext cx="4797964" cy="4706942"/>
          </a:xfrm>
          <a:prstGeom prst="ellipse">
            <a:avLst/>
          </a:prstGeom>
        </p:spPr>
      </p:pic>
      <p:sp>
        <p:nvSpPr>
          <p:cNvPr id="7" name="Donut 6"/>
          <p:cNvSpPr/>
          <p:nvPr/>
        </p:nvSpPr>
        <p:spPr bwMode="auto">
          <a:xfrm flipH="1">
            <a:off x="2255859" y="225715"/>
            <a:ext cx="4675294" cy="4675294"/>
          </a:xfrm>
          <a:prstGeom prst="donut">
            <a:avLst>
              <a:gd name="adj" fmla="val 11999"/>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rmAutofit/>
          </a:bodyPr>
          <a:lstStyle/>
          <a:p>
            <a:pPr marL="0" marR="0" indent="0" algn="ctr" defTabSz="914400" rtl="0" eaLnBrk="1" fontAlgn="base" latinLnBrk="0" hangingPunct="1">
              <a:spcBef>
                <a:spcPct val="0"/>
              </a:spcBef>
              <a:spcAft>
                <a:spcPct val="0"/>
              </a:spcAft>
              <a:buClrTx/>
              <a:buSzTx/>
              <a:buFontTx/>
              <a:buNone/>
              <a:tabLst/>
            </a:pPr>
            <a:endParaRPr kumimoji="0" lang="en-US" sz="2000" u="none" strike="noStrike" cap="none" normalizeH="0" baseline="0" dirty="0">
              <a:ln>
                <a:noFill/>
              </a:ln>
              <a:solidFill>
                <a:schemeClr val="bg1"/>
              </a:solidFill>
              <a:effectLst/>
              <a:latin typeface="Lato" charset="0"/>
              <a:ea typeface="Lato" charset="0"/>
              <a:cs typeface="Lato" charset="0"/>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8927" y="1644299"/>
            <a:ext cx="379526" cy="37952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6168" y="255198"/>
            <a:ext cx="379954" cy="37911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2916" y="1048060"/>
            <a:ext cx="483696" cy="482624"/>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306" y="529500"/>
            <a:ext cx="293060" cy="292410"/>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89119" y="627318"/>
            <a:ext cx="469173" cy="468133"/>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68385" y="4171164"/>
            <a:ext cx="489780" cy="489780"/>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7797" y="3563610"/>
            <a:ext cx="378684" cy="378684"/>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77280" y="2698046"/>
            <a:ext cx="295240" cy="294586"/>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746" y="3394820"/>
            <a:ext cx="566376" cy="566376"/>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7081" y="4186903"/>
            <a:ext cx="298830" cy="29883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7882" y="2845339"/>
            <a:ext cx="379954" cy="379112"/>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448922" y="937961"/>
            <a:ext cx="379526" cy="378684"/>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55679" y="1644299"/>
            <a:ext cx="520657" cy="520657"/>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612627" y="317689"/>
            <a:ext cx="476228" cy="476228"/>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939668" y="511590"/>
            <a:ext cx="426844" cy="425897"/>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458502" y="1301953"/>
            <a:ext cx="296942" cy="296284"/>
          </a:xfrm>
          <a:prstGeom prst="rect">
            <a:avLst/>
          </a:prstGeom>
        </p:spPr>
      </p:pic>
      <p:pic>
        <p:nvPicPr>
          <p:cNvPr id="25" name="Picture 2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255101" y="3499934"/>
            <a:ext cx="574040" cy="572770"/>
          </a:xfrm>
          <a:prstGeom prst="rect">
            <a:avLst/>
          </a:prstGeom>
        </p:spPr>
      </p:pic>
      <p:pic>
        <p:nvPicPr>
          <p:cNvPr id="26" name="Picture 2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429528" y="3024628"/>
            <a:ext cx="379954" cy="379112"/>
          </a:xfrm>
          <a:prstGeom prst="rect">
            <a:avLst/>
          </a:prstGeom>
        </p:spPr>
      </p:pic>
      <p:pic>
        <p:nvPicPr>
          <p:cNvPr id="27" name="Picture 2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153090" y="4096834"/>
            <a:ext cx="429461" cy="429461"/>
          </a:xfrm>
          <a:prstGeom prst="rect">
            <a:avLst/>
          </a:prstGeom>
        </p:spPr>
      </p:pic>
      <p:pic>
        <p:nvPicPr>
          <p:cNvPr id="28" name="Picture 2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716854" y="4337588"/>
            <a:ext cx="379526" cy="378684"/>
          </a:xfrm>
          <a:prstGeom prst="rect">
            <a:avLst/>
          </a:prstGeom>
        </p:spPr>
      </p:pic>
      <p:pic>
        <p:nvPicPr>
          <p:cNvPr id="29" name="Picture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224665" y="2104141"/>
            <a:ext cx="380796" cy="379954"/>
          </a:xfrm>
          <a:prstGeom prst="rect">
            <a:avLst/>
          </a:prstGeom>
        </p:spPr>
      </p:pic>
      <p:pic>
        <p:nvPicPr>
          <p:cNvPr id="30" name="Picture 2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49432" y="1965922"/>
            <a:ext cx="425659" cy="424717"/>
          </a:xfrm>
          <a:prstGeom prst="rect">
            <a:avLst/>
          </a:prstGeom>
        </p:spPr>
      </p:pic>
      <p:pic>
        <p:nvPicPr>
          <p:cNvPr id="31" name="Picture 3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173026" y="4584492"/>
            <a:ext cx="418418" cy="417490"/>
          </a:xfrm>
          <a:prstGeom prst="rect">
            <a:avLst/>
          </a:prstGeom>
        </p:spPr>
      </p:pic>
      <p:cxnSp>
        <p:nvCxnSpPr>
          <p:cNvPr id="32" name="Elbow Connector 31"/>
          <p:cNvCxnSpPr>
            <a:stCxn id="11" idx="3"/>
            <a:endCxn id="27" idx="1"/>
          </p:cNvCxnSpPr>
          <p:nvPr/>
        </p:nvCxnSpPr>
        <p:spPr bwMode="auto">
          <a:xfrm>
            <a:off x="786612" y="1289372"/>
            <a:ext cx="1426237" cy="1275273"/>
          </a:xfrm>
          <a:prstGeom prst="bentConnector3">
            <a:avLst>
              <a:gd name="adj1" fmla="val 50000"/>
            </a:avLst>
          </a:prstGeom>
          <a:solidFill>
            <a:schemeClr val="accent1"/>
          </a:solidFill>
          <a:ln w="12700" cap="flat" cmpd="sng" algn="ctr">
            <a:solidFill>
              <a:srgbClr val="E3E733"/>
            </a:solidFill>
            <a:prstDash val="solid"/>
            <a:round/>
            <a:headEnd type="none" w="med" len="med"/>
            <a:tailEnd type="none" w="med" len="med"/>
          </a:ln>
          <a:effectLst/>
        </p:spPr>
      </p:cxnSp>
      <p:cxnSp>
        <p:nvCxnSpPr>
          <p:cNvPr id="33" name="Elbow Connector 32"/>
          <p:cNvCxnSpPr>
            <a:stCxn id="13" idx="3"/>
          </p:cNvCxnSpPr>
          <p:nvPr/>
        </p:nvCxnSpPr>
        <p:spPr bwMode="auto">
          <a:xfrm flipV="1">
            <a:off x="1858292" y="861384"/>
            <a:ext cx="1144108" cy="1"/>
          </a:xfrm>
          <a:prstGeom prst="bentConnector3">
            <a:avLst>
              <a:gd name="adj1" fmla="val 50000"/>
            </a:avLst>
          </a:prstGeom>
          <a:solidFill>
            <a:schemeClr val="accent1"/>
          </a:solidFill>
          <a:ln w="12700" cap="flat" cmpd="sng" algn="ctr">
            <a:solidFill>
              <a:srgbClr val="E3E733"/>
            </a:solidFill>
            <a:prstDash val="solid"/>
            <a:round/>
            <a:headEnd type="none" w="med" len="med"/>
            <a:tailEnd type="none" w="med" len="med"/>
          </a:ln>
          <a:effectLst/>
        </p:spPr>
      </p:cxnSp>
      <p:cxnSp>
        <p:nvCxnSpPr>
          <p:cNvPr id="34" name="Elbow Connector 33"/>
          <p:cNvCxnSpPr>
            <a:stCxn id="10" idx="1"/>
          </p:cNvCxnSpPr>
          <p:nvPr/>
        </p:nvCxnSpPr>
        <p:spPr bwMode="auto">
          <a:xfrm rot="10800000" flipH="1" flipV="1">
            <a:off x="2336167" y="444753"/>
            <a:ext cx="126581" cy="1081649"/>
          </a:xfrm>
          <a:prstGeom prst="bentConnector4">
            <a:avLst>
              <a:gd name="adj1" fmla="val -180596"/>
              <a:gd name="adj2" fmla="val 58762"/>
            </a:avLst>
          </a:prstGeom>
          <a:solidFill>
            <a:schemeClr val="accent1"/>
          </a:solidFill>
          <a:ln w="12700" cap="flat" cmpd="sng" algn="ctr">
            <a:solidFill>
              <a:srgbClr val="E3E733"/>
            </a:solidFill>
            <a:prstDash val="solid"/>
            <a:round/>
            <a:headEnd type="none" w="med" len="med"/>
            <a:tailEnd type="none" w="med" len="med"/>
          </a:ln>
          <a:effectLst/>
        </p:spPr>
      </p:cxnSp>
      <p:cxnSp>
        <p:nvCxnSpPr>
          <p:cNvPr id="35" name="Elbow Connector 34"/>
          <p:cNvCxnSpPr>
            <a:stCxn id="12" idx="3"/>
            <a:endCxn id="27" idx="1"/>
          </p:cNvCxnSpPr>
          <p:nvPr/>
        </p:nvCxnSpPr>
        <p:spPr bwMode="auto">
          <a:xfrm>
            <a:off x="754366" y="675705"/>
            <a:ext cx="1458483" cy="1888940"/>
          </a:xfrm>
          <a:prstGeom prst="bentConnector3">
            <a:avLst>
              <a:gd name="adj1" fmla="val 24005"/>
            </a:avLst>
          </a:prstGeom>
          <a:solidFill>
            <a:schemeClr val="accent1"/>
          </a:solidFill>
          <a:ln w="12700" cap="flat" cmpd="sng" algn="ctr">
            <a:solidFill>
              <a:srgbClr val="E3E733"/>
            </a:solidFill>
            <a:prstDash val="solid"/>
            <a:round/>
            <a:headEnd type="none" w="med" len="med"/>
            <a:tailEnd type="none" w="med" len="med"/>
          </a:ln>
          <a:effectLst/>
        </p:spPr>
      </p:cxnSp>
      <p:cxnSp>
        <p:nvCxnSpPr>
          <p:cNvPr id="36" name="Elbow Connector 35"/>
          <p:cNvCxnSpPr>
            <a:stCxn id="9" idx="3"/>
          </p:cNvCxnSpPr>
          <p:nvPr/>
        </p:nvCxnSpPr>
        <p:spPr bwMode="auto">
          <a:xfrm flipV="1">
            <a:off x="1878453" y="968184"/>
            <a:ext cx="996372" cy="865878"/>
          </a:xfrm>
          <a:prstGeom prst="bentConnector3">
            <a:avLst>
              <a:gd name="adj1" fmla="val 36993"/>
            </a:avLst>
          </a:prstGeom>
          <a:solidFill>
            <a:schemeClr val="accent1"/>
          </a:solidFill>
          <a:ln w="12700" cap="flat" cmpd="sng" algn="ctr">
            <a:solidFill>
              <a:srgbClr val="E3E733"/>
            </a:solidFill>
            <a:prstDash val="solid"/>
            <a:round/>
            <a:headEnd type="none" w="med" len="med"/>
            <a:tailEnd type="none" w="med" len="med"/>
          </a:ln>
          <a:effectLst/>
        </p:spPr>
      </p:cxnSp>
      <p:cxnSp>
        <p:nvCxnSpPr>
          <p:cNvPr id="37" name="Elbow Connector 36"/>
          <p:cNvCxnSpPr>
            <a:stCxn id="33" idx="3"/>
          </p:cNvCxnSpPr>
          <p:nvPr/>
        </p:nvCxnSpPr>
        <p:spPr bwMode="auto">
          <a:xfrm>
            <a:off x="975091" y="2178281"/>
            <a:ext cx="1291866" cy="741291"/>
          </a:xfrm>
          <a:prstGeom prst="bentConnector3">
            <a:avLst>
              <a:gd name="adj1" fmla="val 75080"/>
            </a:avLst>
          </a:prstGeom>
          <a:solidFill>
            <a:schemeClr val="accent1"/>
          </a:solidFill>
          <a:ln w="12700" cap="flat" cmpd="sng" algn="ctr">
            <a:solidFill>
              <a:srgbClr val="A77FAF"/>
            </a:solidFill>
            <a:prstDash val="solid"/>
            <a:round/>
            <a:headEnd type="none" w="med" len="med"/>
            <a:tailEnd type="none" w="med" len="med"/>
          </a:ln>
          <a:effectLst/>
        </p:spPr>
      </p:cxnSp>
      <p:cxnSp>
        <p:nvCxnSpPr>
          <p:cNvPr id="38" name="Elbow Connector 37"/>
          <p:cNvCxnSpPr>
            <a:stCxn id="14" idx="3"/>
          </p:cNvCxnSpPr>
          <p:nvPr/>
        </p:nvCxnSpPr>
        <p:spPr bwMode="auto">
          <a:xfrm flipV="1">
            <a:off x="1958165" y="3594316"/>
            <a:ext cx="532290" cy="821738"/>
          </a:xfrm>
          <a:prstGeom prst="bentConnector2">
            <a:avLst/>
          </a:prstGeom>
          <a:solidFill>
            <a:schemeClr val="accent1"/>
          </a:solidFill>
          <a:ln w="12700" cap="flat" cmpd="sng" algn="ctr">
            <a:solidFill>
              <a:srgbClr val="A77FAF"/>
            </a:solidFill>
            <a:prstDash val="solid"/>
            <a:round/>
            <a:headEnd type="none" w="med" len="med"/>
            <a:tailEnd type="none" w="med" len="med"/>
          </a:ln>
          <a:effectLst/>
        </p:spPr>
      </p:cxnSp>
      <p:cxnSp>
        <p:nvCxnSpPr>
          <p:cNvPr id="39" name="Elbow Connector 38"/>
          <p:cNvCxnSpPr>
            <a:stCxn id="34" idx="3"/>
            <a:endCxn id="27" idx="2"/>
          </p:cNvCxnSpPr>
          <p:nvPr/>
        </p:nvCxnSpPr>
        <p:spPr bwMode="auto">
          <a:xfrm>
            <a:off x="2591444" y="4793237"/>
            <a:ext cx="1980557" cy="109055"/>
          </a:xfrm>
          <a:prstGeom prst="bentConnector4">
            <a:avLst>
              <a:gd name="adj1" fmla="val 4232"/>
              <a:gd name="adj2" fmla="val 115206"/>
            </a:avLst>
          </a:prstGeom>
          <a:solidFill>
            <a:schemeClr val="accent1"/>
          </a:solidFill>
          <a:ln w="12700" cap="flat" cmpd="sng" algn="ctr">
            <a:solidFill>
              <a:srgbClr val="A77FAF"/>
            </a:solidFill>
            <a:prstDash val="solid"/>
            <a:round/>
            <a:headEnd type="none" w="med" len="med"/>
            <a:tailEnd type="none" w="med" len="med"/>
          </a:ln>
          <a:effectLst/>
        </p:spPr>
      </p:cxnSp>
      <p:cxnSp>
        <p:nvCxnSpPr>
          <p:cNvPr id="40" name="Elbow Connector 39"/>
          <p:cNvCxnSpPr>
            <a:stCxn id="15" idx="3"/>
          </p:cNvCxnSpPr>
          <p:nvPr/>
        </p:nvCxnSpPr>
        <p:spPr bwMode="auto">
          <a:xfrm>
            <a:off x="2016481" y="3752952"/>
            <a:ext cx="817492" cy="393389"/>
          </a:xfrm>
          <a:prstGeom prst="bentConnector3">
            <a:avLst>
              <a:gd name="adj1" fmla="val 50000"/>
            </a:avLst>
          </a:prstGeom>
          <a:solidFill>
            <a:schemeClr val="accent1"/>
          </a:solidFill>
          <a:ln w="12700" cap="flat" cmpd="sng" algn="ctr">
            <a:solidFill>
              <a:srgbClr val="A77FAF"/>
            </a:solidFill>
            <a:prstDash val="solid"/>
            <a:round/>
            <a:headEnd type="none" w="med" len="med"/>
            <a:tailEnd type="none" w="med" len="med"/>
          </a:ln>
          <a:effectLst/>
        </p:spPr>
      </p:cxnSp>
      <p:cxnSp>
        <p:nvCxnSpPr>
          <p:cNvPr id="41" name="Elbow Connector 40"/>
          <p:cNvCxnSpPr>
            <a:stCxn id="20" idx="3"/>
          </p:cNvCxnSpPr>
          <p:nvPr/>
        </p:nvCxnSpPr>
        <p:spPr bwMode="auto">
          <a:xfrm flipV="1">
            <a:off x="705911" y="3273888"/>
            <a:ext cx="1639933" cy="1062430"/>
          </a:xfrm>
          <a:prstGeom prst="bentConnector3">
            <a:avLst>
              <a:gd name="adj1" fmla="val 30054"/>
            </a:avLst>
          </a:prstGeom>
          <a:solidFill>
            <a:schemeClr val="accent1"/>
          </a:solidFill>
          <a:ln w="12700" cap="flat" cmpd="sng" algn="ctr">
            <a:solidFill>
              <a:srgbClr val="A77FAF"/>
            </a:solidFill>
            <a:prstDash val="solid"/>
            <a:round/>
            <a:headEnd type="none" w="med" len="med"/>
            <a:tailEnd type="none" w="med" len="med"/>
          </a:ln>
          <a:effectLst/>
        </p:spPr>
      </p:cxnSp>
      <p:cxnSp>
        <p:nvCxnSpPr>
          <p:cNvPr id="42" name="Elbow Connector 41"/>
          <p:cNvCxnSpPr>
            <a:stCxn id="21" idx="3"/>
          </p:cNvCxnSpPr>
          <p:nvPr/>
        </p:nvCxnSpPr>
        <p:spPr bwMode="auto">
          <a:xfrm>
            <a:off x="607836" y="3034895"/>
            <a:ext cx="1787031" cy="431000"/>
          </a:xfrm>
          <a:prstGeom prst="bentConnector3">
            <a:avLst>
              <a:gd name="adj1" fmla="val 45568"/>
            </a:avLst>
          </a:prstGeom>
          <a:solidFill>
            <a:schemeClr val="accent1"/>
          </a:solidFill>
          <a:ln w="12700" cap="flat" cmpd="sng" algn="ctr">
            <a:solidFill>
              <a:srgbClr val="A77FAF"/>
            </a:solidFill>
            <a:prstDash val="solid"/>
            <a:round/>
            <a:headEnd type="none" w="med" len="med"/>
            <a:tailEnd type="none" w="med" len="med"/>
          </a:ln>
          <a:effectLst/>
        </p:spPr>
      </p:cxnSp>
      <p:cxnSp>
        <p:nvCxnSpPr>
          <p:cNvPr id="43" name="Elbow Connector 42"/>
          <p:cNvCxnSpPr>
            <a:stCxn id="17" idx="3"/>
          </p:cNvCxnSpPr>
          <p:nvPr/>
        </p:nvCxnSpPr>
        <p:spPr bwMode="auto">
          <a:xfrm flipV="1">
            <a:off x="1115122" y="3107956"/>
            <a:ext cx="1182899" cy="570052"/>
          </a:xfrm>
          <a:prstGeom prst="bentConnector3">
            <a:avLst>
              <a:gd name="adj1" fmla="val 43715"/>
            </a:avLst>
          </a:prstGeom>
          <a:solidFill>
            <a:schemeClr val="accent1"/>
          </a:solidFill>
          <a:ln w="12700" cap="flat" cmpd="sng" algn="ctr">
            <a:solidFill>
              <a:srgbClr val="A77FAF"/>
            </a:solidFill>
            <a:prstDash val="solid"/>
            <a:round/>
            <a:headEnd type="none" w="med" len="med"/>
            <a:tailEnd type="none" w="med" len="med"/>
          </a:ln>
          <a:effectLst/>
        </p:spPr>
      </p:cxnSp>
      <p:pic>
        <p:nvPicPr>
          <p:cNvPr id="44" name="Picture 4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568623" y="4395594"/>
            <a:ext cx="265350" cy="265350"/>
          </a:xfrm>
          <a:prstGeom prst="rect">
            <a:avLst/>
          </a:prstGeom>
        </p:spPr>
      </p:pic>
      <p:cxnSp>
        <p:nvCxnSpPr>
          <p:cNvPr id="45" name="Elbow Connector 44"/>
          <p:cNvCxnSpPr>
            <a:stCxn id="18" idx="2"/>
          </p:cNvCxnSpPr>
          <p:nvPr/>
        </p:nvCxnSpPr>
        <p:spPr bwMode="auto">
          <a:xfrm rot="16200000" flipH="1">
            <a:off x="1624759" y="2892772"/>
            <a:ext cx="1048932" cy="1248651"/>
          </a:xfrm>
          <a:prstGeom prst="bentConnector2">
            <a:avLst/>
          </a:prstGeom>
          <a:solidFill>
            <a:schemeClr val="accent1"/>
          </a:solidFill>
          <a:ln w="12700" cap="flat" cmpd="sng" algn="ctr">
            <a:solidFill>
              <a:srgbClr val="A77FAF"/>
            </a:solidFill>
            <a:prstDash val="solid"/>
            <a:round/>
            <a:headEnd type="none" w="med" len="med"/>
            <a:tailEnd type="none" w="med" len="med"/>
          </a:ln>
          <a:effectLst/>
        </p:spPr>
      </p:cxnSp>
      <p:cxnSp>
        <p:nvCxnSpPr>
          <p:cNvPr id="46" name="Elbow Connector 45"/>
          <p:cNvCxnSpPr/>
          <p:nvPr/>
        </p:nvCxnSpPr>
        <p:spPr bwMode="auto">
          <a:xfrm flipV="1">
            <a:off x="2833973" y="4526295"/>
            <a:ext cx="465415" cy="1974"/>
          </a:xfrm>
          <a:prstGeom prst="bentConnector3">
            <a:avLst>
              <a:gd name="adj1" fmla="val 50000"/>
            </a:avLst>
          </a:prstGeom>
          <a:solidFill>
            <a:schemeClr val="accent1"/>
          </a:solidFill>
          <a:ln w="12700" cap="flat" cmpd="sng" algn="ctr">
            <a:solidFill>
              <a:srgbClr val="A77FAF"/>
            </a:solidFill>
            <a:prstDash val="solid"/>
            <a:round/>
            <a:headEnd type="none" w="med" len="med"/>
            <a:tailEnd type="none" w="med" len="med"/>
          </a:ln>
          <a:effectLst/>
        </p:spPr>
      </p:cxnSp>
      <p:cxnSp>
        <p:nvCxnSpPr>
          <p:cNvPr id="47" name="Elbow Connector 46"/>
          <p:cNvCxnSpPr>
            <a:stCxn id="28" idx="1"/>
          </p:cNvCxnSpPr>
          <p:nvPr/>
        </p:nvCxnSpPr>
        <p:spPr bwMode="auto">
          <a:xfrm rot="10800000" flipV="1">
            <a:off x="6328801" y="3786319"/>
            <a:ext cx="926301" cy="360022"/>
          </a:xfrm>
          <a:prstGeom prst="bentConnector3">
            <a:avLst>
              <a:gd name="adj1" fmla="val 50000"/>
            </a:avLst>
          </a:prstGeom>
          <a:solidFill>
            <a:schemeClr val="accent1"/>
          </a:solidFill>
          <a:ln w="12700" cap="flat" cmpd="sng" algn="ctr">
            <a:solidFill>
              <a:srgbClr val="DF5B32"/>
            </a:solidFill>
            <a:prstDash val="solid"/>
            <a:round/>
            <a:headEnd type="none" w="med" len="med"/>
            <a:tailEnd type="none" w="med" len="med"/>
          </a:ln>
          <a:effectLst/>
        </p:spPr>
      </p:cxnSp>
      <p:cxnSp>
        <p:nvCxnSpPr>
          <p:cNvPr id="48" name="Elbow Connector 47"/>
          <p:cNvCxnSpPr>
            <a:endCxn id="31" idx="1"/>
          </p:cNvCxnSpPr>
          <p:nvPr/>
        </p:nvCxnSpPr>
        <p:spPr bwMode="auto">
          <a:xfrm>
            <a:off x="6040800" y="4395594"/>
            <a:ext cx="676054" cy="131336"/>
          </a:xfrm>
          <a:prstGeom prst="bentConnector3">
            <a:avLst>
              <a:gd name="adj1" fmla="val 50000"/>
            </a:avLst>
          </a:prstGeom>
          <a:solidFill>
            <a:schemeClr val="accent1"/>
          </a:solidFill>
          <a:ln w="12700" cap="flat" cmpd="sng" algn="ctr">
            <a:solidFill>
              <a:srgbClr val="DF5B32"/>
            </a:solidFill>
            <a:prstDash val="solid"/>
            <a:round/>
            <a:headEnd type="none" w="med" len="med"/>
            <a:tailEnd type="none" w="med" len="med"/>
          </a:ln>
          <a:effectLst/>
        </p:spPr>
      </p:cxnSp>
      <p:cxnSp>
        <p:nvCxnSpPr>
          <p:cNvPr id="49" name="Elbow Connector 48"/>
          <p:cNvCxnSpPr>
            <a:stCxn id="30" idx="1"/>
          </p:cNvCxnSpPr>
          <p:nvPr/>
        </p:nvCxnSpPr>
        <p:spPr bwMode="auto">
          <a:xfrm rot="10800000">
            <a:off x="6455020" y="4027347"/>
            <a:ext cx="1698071" cy="284218"/>
          </a:xfrm>
          <a:prstGeom prst="bentConnector3">
            <a:avLst>
              <a:gd name="adj1" fmla="val 50000"/>
            </a:avLst>
          </a:prstGeom>
          <a:solidFill>
            <a:schemeClr val="accent1"/>
          </a:solidFill>
          <a:ln w="12700" cap="flat" cmpd="sng" algn="ctr">
            <a:solidFill>
              <a:srgbClr val="DF5B32"/>
            </a:solidFill>
            <a:prstDash val="solid"/>
            <a:round/>
            <a:headEnd type="none" w="med" len="med"/>
            <a:tailEnd type="none" w="med" len="med"/>
          </a:ln>
          <a:effectLst/>
        </p:spPr>
      </p:cxnSp>
      <p:cxnSp>
        <p:nvCxnSpPr>
          <p:cNvPr id="50" name="Elbow Connector 49"/>
          <p:cNvCxnSpPr>
            <a:stCxn id="29" idx="1"/>
          </p:cNvCxnSpPr>
          <p:nvPr/>
        </p:nvCxnSpPr>
        <p:spPr bwMode="auto">
          <a:xfrm rot="10800000" flipV="1">
            <a:off x="6213600" y="3214184"/>
            <a:ext cx="2215928" cy="1063780"/>
          </a:xfrm>
          <a:prstGeom prst="bentConnector3">
            <a:avLst>
              <a:gd name="adj1" fmla="val 65921"/>
            </a:avLst>
          </a:prstGeom>
          <a:solidFill>
            <a:schemeClr val="accent1"/>
          </a:solidFill>
          <a:ln w="12700" cap="flat" cmpd="sng" algn="ctr">
            <a:solidFill>
              <a:srgbClr val="DF5B32"/>
            </a:solidFill>
            <a:prstDash val="solid"/>
            <a:round/>
            <a:headEnd type="none" w="med" len="med"/>
            <a:tailEnd type="none" w="med" len="med"/>
          </a:ln>
          <a:effectLst/>
        </p:spPr>
      </p:cxnSp>
      <p:cxnSp>
        <p:nvCxnSpPr>
          <p:cNvPr id="51" name="Elbow Connector 50"/>
          <p:cNvCxnSpPr>
            <a:endCxn id="23" idx="1"/>
          </p:cNvCxnSpPr>
          <p:nvPr/>
        </p:nvCxnSpPr>
        <p:spPr bwMode="auto">
          <a:xfrm>
            <a:off x="6328800" y="983473"/>
            <a:ext cx="926301" cy="921155"/>
          </a:xfrm>
          <a:prstGeom prst="bentConnector3">
            <a:avLst>
              <a:gd name="adj1" fmla="val 74096"/>
            </a:avLst>
          </a:prstGeom>
          <a:solidFill>
            <a:schemeClr val="accent1"/>
          </a:solidFill>
          <a:ln w="12700" cap="flat" cmpd="sng" algn="ctr">
            <a:solidFill>
              <a:srgbClr val="4DA7BF"/>
            </a:solidFill>
            <a:prstDash val="solid"/>
            <a:round/>
            <a:headEnd type="none" w="med" len="med"/>
            <a:tailEnd type="none" w="med" len="med"/>
          </a:ln>
          <a:effectLst/>
        </p:spPr>
      </p:cxnSp>
      <p:cxnSp>
        <p:nvCxnSpPr>
          <p:cNvPr id="52" name="Elbow Connector 51"/>
          <p:cNvCxnSpPr/>
          <p:nvPr/>
        </p:nvCxnSpPr>
        <p:spPr bwMode="auto">
          <a:xfrm flipV="1">
            <a:off x="6888861" y="2347025"/>
            <a:ext cx="1361309" cy="652429"/>
          </a:xfrm>
          <a:prstGeom prst="bentConnector3">
            <a:avLst>
              <a:gd name="adj1" fmla="val 50000"/>
            </a:avLst>
          </a:prstGeom>
          <a:solidFill>
            <a:schemeClr val="accent1"/>
          </a:solidFill>
          <a:ln w="12700" cap="flat" cmpd="sng" algn="ctr">
            <a:solidFill>
              <a:srgbClr val="4DA7BF"/>
            </a:solidFill>
            <a:prstDash val="solid"/>
            <a:round/>
            <a:headEnd type="none" w="med" len="med"/>
            <a:tailEnd type="none" w="med" len="med"/>
          </a:ln>
          <a:effectLst/>
        </p:spPr>
      </p:cxnSp>
      <p:cxnSp>
        <p:nvCxnSpPr>
          <p:cNvPr id="53" name="Elbow Connector 52"/>
          <p:cNvCxnSpPr>
            <a:stCxn id="27" idx="3"/>
            <a:endCxn id="26" idx="1"/>
          </p:cNvCxnSpPr>
          <p:nvPr/>
        </p:nvCxnSpPr>
        <p:spPr bwMode="auto">
          <a:xfrm flipV="1">
            <a:off x="6931153" y="1450095"/>
            <a:ext cx="1527349" cy="1114550"/>
          </a:xfrm>
          <a:prstGeom prst="bentConnector3">
            <a:avLst>
              <a:gd name="adj1" fmla="val 70930"/>
            </a:avLst>
          </a:prstGeom>
          <a:solidFill>
            <a:schemeClr val="accent1"/>
          </a:solidFill>
          <a:ln w="12700" cap="flat" cmpd="sng" algn="ctr">
            <a:solidFill>
              <a:srgbClr val="4DA7BF"/>
            </a:solidFill>
            <a:prstDash val="solid"/>
            <a:round/>
            <a:headEnd type="none" w="med" len="med"/>
            <a:tailEnd type="none" w="med" len="med"/>
          </a:ln>
          <a:effectLst/>
        </p:spPr>
      </p:cxnSp>
      <p:cxnSp>
        <p:nvCxnSpPr>
          <p:cNvPr id="54" name="Elbow Connector 53"/>
          <p:cNvCxnSpPr>
            <a:stCxn id="27" idx="3"/>
            <a:endCxn id="22" idx="1"/>
          </p:cNvCxnSpPr>
          <p:nvPr/>
        </p:nvCxnSpPr>
        <p:spPr bwMode="auto">
          <a:xfrm flipV="1">
            <a:off x="6931153" y="1127303"/>
            <a:ext cx="517769" cy="1437342"/>
          </a:xfrm>
          <a:prstGeom prst="bentConnector3">
            <a:avLst>
              <a:gd name="adj1" fmla="val 50000"/>
            </a:avLst>
          </a:prstGeom>
          <a:solidFill>
            <a:schemeClr val="accent1"/>
          </a:solidFill>
          <a:ln w="12700" cap="flat" cmpd="sng" algn="ctr">
            <a:solidFill>
              <a:srgbClr val="4DA7BF"/>
            </a:solidFill>
            <a:prstDash val="solid"/>
            <a:round/>
            <a:headEnd type="none" w="med" len="med"/>
            <a:tailEnd type="none" w="med" len="med"/>
          </a:ln>
          <a:effectLst/>
        </p:spPr>
      </p:cxnSp>
      <p:cxnSp>
        <p:nvCxnSpPr>
          <p:cNvPr id="55" name="Elbow Connector 54"/>
          <p:cNvCxnSpPr>
            <a:stCxn id="27" idx="3"/>
            <a:endCxn id="25" idx="2"/>
          </p:cNvCxnSpPr>
          <p:nvPr/>
        </p:nvCxnSpPr>
        <p:spPr bwMode="auto">
          <a:xfrm flipV="1">
            <a:off x="6931153" y="937961"/>
            <a:ext cx="1221937" cy="1626684"/>
          </a:xfrm>
          <a:prstGeom prst="bentConnector2">
            <a:avLst/>
          </a:prstGeom>
          <a:solidFill>
            <a:schemeClr val="accent1"/>
          </a:solidFill>
          <a:ln w="12700" cap="flat" cmpd="sng" algn="ctr">
            <a:solidFill>
              <a:srgbClr val="4DA7BF"/>
            </a:solidFill>
            <a:prstDash val="solid"/>
            <a:round/>
            <a:headEnd type="none" w="med" len="med"/>
            <a:tailEnd type="none" w="med" len="med"/>
          </a:ln>
          <a:effectLst/>
        </p:spPr>
      </p:cxnSp>
      <p:cxnSp>
        <p:nvCxnSpPr>
          <p:cNvPr id="56" name="Elbow Connector 55"/>
          <p:cNvCxnSpPr>
            <a:endCxn id="24" idx="2"/>
          </p:cNvCxnSpPr>
          <p:nvPr/>
        </p:nvCxnSpPr>
        <p:spPr bwMode="auto">
          <a:xfrm rot="5400000" flipH="1" flipV="1">
            <a:off x="6290950" y="1344838"/>
            <a:ext cx="1110711" cy="8871"/>
          </a:xfrm>
          <a:prstGeom prst="bentConnector3">
            <a:avLst>
              <a:gd name="adj1" fmla="val 734"/>
            </a:avLst>
          </a:prstGeom>
          <a:solidFill>
            <a:schemeClr val="accent1"/>
          </a:solidFill>
          <a:ln w="12700" cap="flat" cmpd="sng" algn="ctr">
            <a:solidFill>
              <a:srgbClr val="4DA7BF"/>
            </a:solidFill>
            <a:prstDash val="solid"/>
            <a:round/>
            <a:headEnd type="none" w="med" len="med"/>
            <a:tailEnd type="none" w="med" len="med"/>
          </a:ln>
          <a:effectLst/>
        </p:spPr>
      </p:cxnSp>
      <p:pic>
        <p:nvPicPr>
          <p:cNvPr id="3" name="Picture 2">
            <a:extLst>
              <a:ext uri="{FF2B5EF4-FFF2-40B4-BE49-F238E27FC236}">
                <a16:creationId xmlns:a16="http://schemas.microsoft.com/office/drawing/2014/main" id="{EB52538A-9146-4B4C-BBA1-4D2A0E0074FB}"/>
              </a:ext>
            </a:extLst>
          </p:cNvPr>
          <p:cNvPicPr>
            <a:picLocks noChangeAspect="1"/>
          </p:cNvPicPr>
          <p:nvPr/>
        </p:nvPicPr>
        <p:blipFill>
          <a:blip r:embed="rId29"/>
          <a:stretch>
            <a:fillRect/>
          </a:stretch>
        </p:blipFill>
        <p:spPr>
          <a:xfrm>
            <a:off x="5869254" y="4606994"/>
            <a:ext cx="845617" cy="213950"/>
          </a:xfrm>
          <a:prstGeom prst="rect">
            <a:avLst/>
          </a:prstGeom>
        </p:spPr>
      </p:pic>
    </p:spTree>
    <p:extLst>
      <p:ext uri="{BB962C8B-B14F-4D97-AF65-F5344CB8AC3E}">
        <p14:creationId xmlns:p14="http://schemas.microsoft.com/office/powerpoint/2010/main" val="475164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1" nodeType="clickEffect">
                                  <p:stCondLst>
                                    <p:cond delay="0"/>
                                  </p:stCondLst>
                                  <p:childTnLst>
                                    <p:animEffect transition="out" filter="wheel(1)">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par>
                                <p:cTn id="8" presetID="8" presetClass="emph" presetSubtype="0" fill="hold" grpId="0" nodeType="withEffect">
                                  <p:stCondLst>
                                    <p:cond delay="0"/>
                                  </p:stCondLst>
                                  <p:childTnLst>
                                    <p:animRot by="-21600000">
                                      <p:cBhvr>
                                        <p:cTn id="9" dur="2000" fill="hold"/>
                                        <p:tgtEl>
                                          <p:spTgt spid="7"/>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5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50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nodeType="withEffect">
                                  <p:stCondLst>
                                    <p:cond delay="10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10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nodeType="withEffect">
                                  <p:stCondLst>
                                    <p:cond delay="100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5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nodeType="withEffect">
                                  <p:stCondLst>
                                    <p:cond delay="150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nodeType="withEffect">
                                  <p:stCondLst>
                                    <p:cond delay="50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nodeType="withEffect">
                                  <p:stCondLst>
                                    <p:cond delay="100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nodeType="withEffect">
                                  <p:stCondLst>
                                    <p:cond delay="150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par>
                                <p:cTn id="81" presetID="10" presetClass="entr" presetSubtype="0" fill="hold" nodeType="withEffect">
                                  <p:stCondLst>
                                    <p:cond delay="150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par>
                          <p:cTn id="84" fill="hold">
                            <p:stCondLst>
                              <p:cond delay="2000"/>
                            </p:stCondLst>
                            <p:childTnLst>
                              <p:par>
                                <p:cTn id="85" presetID="22" presetClass="entr" presetSubtype="8"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par>
                                <p:cTn id="88" presetID="22" presetClass="entr" presetSubtype="8"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left)">
                                      <p:cBhvr>
                                        <p:cTn id="90" dur="500"/>
                                        <p:tgtEl>
                                          <p:spTgt spid="35"/>
                                        </p:tgtEl>
                                      </p:cBhvr>
                                    </p:animEffect>
                                  </p:childTnLst>
                                </p:cTn>
                              </p:par>
                              <p:par>
                                <p:cTn id="91" presetID="22" presetClass="entr" presetSubtype="8"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wipe(left)">
                                      <p:cBhvr>
                                        <p:cTn id="93" dur="500"/>
                                        <p:tgtEl>
                                          <p:spTgt spid="33"/>
                                        </p:tgtEl>
                                      </p:cBhvr>
                                    </p:animEffect>
                                  </p:childTnLst>
                                </p:cTn>
                              </p:par>
                              <p:par>
                                <p:cTn id="94" presetID="22" presetClass="entr" presetSubtype="8" fill="hold"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left)">
                                      <p:cBhvr>
                                        <p:cTn id="96" dur="500"/>
                                        <p:tgtEl>
                                          <p:spTgt spid="36"/>
                                        </p:tgtEl>
                                      </p:cBhvr>
                                    </p:animEffect>
                                  </p:childTnLst>
                                </p:cTn>
                              </p:par>
                              <p:par>
                                <p:cTn id="97" presetID="22" presetClass="entr" presetSubtype="8" fill="hold"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ipe(left)">
                                      <p:cBhvr>
                                        <p:cTn id="99" dur="500"/>
                                        <p:tgtEl>
                                          <p:spTgt spid="34"/>
                                        </p:tgtEl>
                                      </p:cBhvr>
                                    </p:animEffect>
                                  </p:childTnLst>
                                </p:cTn>
                              </p:par>
                              <p:par>
                                <p:cTn id="100" presetID="22" presetClass="entr" presetSubtype="8" fill="hold"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left)">
                                      <p:cBhvr>
                                        <p:cTn id="102" dur="500"/>
                                        <p:tgtEl>
                                          <p:spTgt spid="37"/>
                                        </p:tgtEl>
                                      </p:cBhvr>
                                    </p:animEffect>
                                  </p:childTnLst>
                                </p:cTn>
                              </p:par>
                              <p:par>
                                <p:cTn id="103" presetID="22" presetClass="entr" presetSubtype="8"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wipe(left)">
                                      <p:cBhvr>
                                        <p:cTn id="105" dur="500"/>
                                        <p:tgtEl>
                                          <p:spTgt spid="42"/>
                                        </p:tgtEl>
                                      </p:cBhvr>
                                    </p:animEffect>
                                  </p:childTnLst>
                                </p:cTn>
                              </p:par>
                              <p:par>
                                <p:cTn id="106" presetID="22" presetClass="entr" presetSubtype="8" fill="hold"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wipe(left)">
                                      <p:cBhvr>
                                        <p:cTn id="108" dur="500"/>
                                        <p:tgtEl>
                                          <p:spTgt spid="43"/>
                                        </p:tgtEl>
                                      </p:cBhvr>
                                    </p:animEffect>
                                  </p:childTnLst>
                                </p:cTn>
                              </p:par>
                              <p:par>
                                <p:cTn id="109" presetID="22" presetClass="entr" presetSubtype="8"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wipe(left)">
                                      <p:cBhvr>
                                        <p:cTn id="111" dur="500"/>
                                        <p:tgtEl>
                                          <p:spTgt spid="45"/>
                                        </p:tgtEl>
                                      </p:cBhvr>
                                    </p:animEffect>
                                  </p:childTnLst>
                                </p:cTn>
                              </p:par>
                              <p:par>
                                <p:cTn id="112" presetID="22" presetClass="entr" presetSubtype="8" fill="hold"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wipe(left)">
                                      <p:cBhvr>
                                        <p:cTn id="114" dur="500"/>
                                        <p:tgtEl>
                                          <p:spTgt spid="41"/>
                                        </p:tgtEl>
                                      </p:cBhvr>
                                    </p:animEffect>
                                  </p:childTnLst>
                                </p:cTn>
                              </p:par>
                              <p:par>
                                <p:cTn id="115" presetID="22" presetClass="entr" presetSubtype="8"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ipe(left)">
                                      <p:cBhvr>
                                        <p:cTn id="117" dur="500"/>
                                        <p:tgtEl>
                                          <p:spTgt spid="40"/>
                                        </p:tgtEl>
                                      </p:cBhvr>
                                    </p:animEffect>
                                  </p:childTnLst>
                                </p:cTn>
                              </p:par>
                              <p:par>
                                <p:cTn id="118" presetID="22" presetClass="entr" presetSubtype="8" fill="hold" nodeType="with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wipe(left)">
                                      <p:cBhvr>
                                        <p:cTn id="120" dur="500"/>
                                        <p:tgtEl>
                                          <p:spTgt spid="38"/>
                                        </p:tgtEl>
                                      </p:cBhvr>
                                    </p:animEffect>
                                  </p:childTnLst>
                                </p:cTn>
                              </p:par>
                              <p:par>
                                <p:cTn id="121" presetID="22" presetClass="entr" presetSubtype="8" fill="hold" nodeType="with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wipe(left)">
                                      <p:cBhvr>
                                        <p:cTn id="123" dur="500"/>
                                        <p:tgtEl>
                                          <p:spTgt spid="46"/>
                                        </p:tgtEl>
                                      </p:cBhvr>
                                    </p:animEffect>
                                  </p:childTnLst>
                                </p:cTn>
                              </p:par>
                              <p:par>
                                <p:cTn id="124" presetID="22" presetClass="entr" presetSubtype="8"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wipe(left)">
                                      <p:cBhvr>
                                        <p:cTn id="126" dur="500"/>
                                        <p:tgtEl>
                                          <p:spTgt spid="39"/>
                                        </p:tgtEl>
                                      </p:cBhvr>
                                    </p:animEffect>
                                  </p:childTnLst>
                                </p:cTn>
                              </p:par>
                              <p:par>
                                <p:cTn id="127" presetID="22" presetClass="entr" presetSubtype="2" fill="hold" nodeType="withEffect">
                                  <p:stCondLst>
                                    <p:cond delay="0"/>
                                  </p:stCondLst>
                                  <p:childTnLst>
                                    <p:set>
                                      <p:cBhvr>
                                        <p:cTn id="128" dur="1" fill="hold">
                                          <p:stCondLst>
                                            <p:cond delay="0"/>
                                          </p:stCondLst>
                                        </p:cTn>
                                        <p:tgtEl>
                                          <p:spTgt spid="49"/>
                                        </p:tgtEl>
                                        <p:attrNameLst>
                                          <p:attrName>style.visibility</p:attrName>
                                        </p:attrNameLst>
                                      </p:cBhvr>
                                      <p:to>
                                        <p:strVal val="visible"/>
                                      </p:to>
                                    </p:set>
                                    <p:animEffect transition="in" filter="wipe(right)">
                                      <p:cBhvr>
                                        <p:cTn id="129" dur="500"/>
                                        <p:tgtEl>
                                          <p:spTgt spid="49"/>
                                        </p:tgtEl>
                                      </p:cBhvr>
                                    </p:animEffect>
                                  </p:childTnLst>
                                </p:cTn>
                              </p:par>
                              <p:par>
                                <p:cTn id="130" presetID="22" presetClass="entr" presetSubtype="2" fill="hold"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wipe(right)">
                                      <p:cBhvr>
                                        <p:cTn id="132" dur="500"/>
                                        <p:tgtEl>
                                          <p:spTgt spid="47"/>
                                        </p:tgtEl>
                                      </p:cBhvr>
                                    </p:animEffect>
                                  </p:childTnLst>
                                </p:cTn>
                              </p:par>
                              <p:par>
                                <p:cTn id="133" presetID="22" presetClass="entr" presetSubtype="2" fill="hold"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wipe(right)">
                                      <p:cBhvr>
                                        <p:cTn id="135" dur="500"/>
                                        <p:tgtEl>
                                          <p:spTgt spid="48"/>
                                        </p:tgtEl>
                                      </p:cBhvr>
                                    </p:animEffect>
                                  </p:childTnLst>
                                </p:cTn>
                              </p:par>
                              <p:par>
                                <p:cTn id="136" presetID="22" presetClass="entr" presetSubtype="2" fill="hold" nodeType="withEffect">
                                  <p:stCondLst>
                                    <p:cond delay="0"/>
                                  </p:stCondLst>
                                  <p:childTnLst>
                                    <p:set>
                                      <p:cBhvr>
                                        <p:cTn id="137" dur="1" fill="hold">
                                          <p:stCondLst>
                                            <p:cond delay="0"/>
                                          </p:stCondLst>
                                        </p:cTn>
                                        <p:tgtEl>
                                          <p:spTgt spid="50"/>
                                        </p:tgtEl>
                                        <p:attrNameLst>
                                          <p:attrName>style.visibility</p:attrName>
                                        </p:attrNameLst>
                                      </p:cBhvr>
                                      <p:to>
                                        <p:strVal val="visible"/>
                                      </p:to>
                                    </p:set>
                                    <p:animEffect transition="in" filter="wipe(right)">
                                      <p:cBhvr>
                                        <p:cTn id="138" dur="500"/>
                                        <p:tgtEl>
                                          <p:spTgt spid="50"/>
                                        </p:tgtEl>
                                      </p:cBhvr>
                                    </p:animEffect>
                                  </p:childTnLst>
                                </p:cTn>
                              </p:par>
                              <p:par>
                                <p:cTn id="139" presetID="22" presetClass="entr" presetSubtype="2" fill="hold" nodeType="withEffect">
                                  <p:stCondLst>
                                    <p:cond delay="0"/>
                                  </p:stCondLst>
                                  <p:childTnLst>
                                    <p:set>
                                      <p:cBhvr>
                                        <p:cTn id="140" dur="1" fill="hold">
                                          <p:stCondLst>
                                            <p:cond delay="0"/>
                                          </p:stCondLst>
                                        </p:cTn>
                                        <p:tgtEl>
                                          <p:spTgt spid="52"/>
                                        </p:tgtEl>
                                        <p:attrNameLst>
                                          <p:attrName>style.visibility</p:attrName>
                                        </p:attrNameLst>
                                      </p:cBhvr>
                                      <p:to>
                                        <p:strVal val="visible"/>
                                      </p:to>
                                    </p:set>
                                    <p:animEffect transition="in" filter="wipe(right)">
                                      <p:cBhvr>
                                        <p:cTn id="141" dur="500"/>
                                        <p:tgtEl>
                                          <p:spTgt spid="52"/>
                                        </p:tgtEl>
                                      </p:cBhvr>
                                    </p:animEffect>
                                  </p:childTnLst>
                                </p:cTn>
                              </p:par>
                              <p:par>
                                <p:cTn id="142" presetID="22" presetClass="entr" presetSubtype="2" fill="hold"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wipe(right)">
                                      <p:cBhvr>
                                        <p:cTn id="144" dur="500"/>
                                        <p:tgtEl>
                                          <p:spTgt spid="55"/>
                                        </p:tgtEl>
                                      </p:cBhvr>
                                    </p:animEffect>
                                  </p:childTnLst>
                                </p:cTn>
                              </p:par>
                              <p:par>
                                <p:cTn id="145" presetID="22" presetClass="entr" presetSubtype="2" fill="hold" nodeType="withEffect">
                                  <p:stCondLst>
                                    <p:cond delay="0"/>
                                  </p:stCondLst>
                                  <p:childTnLst>
                                    <p:set>
                                      <p:cBhvr>
                                        <p:cTn id="146" dur="1" fill="hold">
                                          <p:stCondLst>
                                            <p:cond delay="0"/>
                                          </p:stCondLst>
                                        </p:cTn>
                                        <p:tgtEl>
                                          <p:spTgt spid="53"/>
                                        </p:tgtEl>
                                        <p:attrNameLst>
                                          <p:attrName>style.visibility</p:attrName>
                                        </p:attrNameLst>
                                      </p:cBhvr>
                                      <p:to>
                                        <p:strVal val="visible"/>
                                      </p:to>
                                    </p:set>
                                    <p:animEffect transition="in" filter="wipe(right)">
                                      <p:cBhvr>
                                        <p:cTn id="147" dur="500"/>
                                        <p:tgtEl>
                                          <p:spTgt spid="53"/>
                                        </p:tgtEl>
                                      </p:cBhvr>
                                    </p:animEffect>
                                  </p:childTnLst>
                                </p:cTn>
                              </p:par>
                              <p:par>
                                <p:cTn id="148" presetID="22" presetClass="entr" presetSubtype="2" fill="hold" nodeType="withEffect">
                                  <p:stCondLst>
                                    <p:cond delay="0"/>
                                  </p:stCondLst>
                                  <p:childTnLst>
                                    <p:set>
                                      <p:cBhvr>
                                        <p:cTn id="149" dur="1" fill="hold">
                                          <p:stCondLst>
                                            <p:cond delay="0"/>
                                          </p:stCondLst>
                                        </p:cTn>
                                        <p:tgtEl>
                                          <p:spTgt spid="54"/>
                                        </p:tgtEl>
                                        <p:attrNameLst>
                                          <p:attrName>style.visibility</p:attrName>
                                        </p:attrNameLst>
                                      </p:cBhvr>
                                      <p:to>
                                        <p:strVal val="visible"/>
                                      </p:to>
                                    </p:set>
                                    <p:animEffect transition="in" filter="wipe(right)">
                                      <p:cBhvr>
                                        <p:cTn id="150" dur="500"/>
                                        <p:tgtEl>
                                          <p:spTgt spid="54"/>
                                        </p:tgtEl>
                                      </p:cBhvr>
                                    </p:animEffect>
                                  </p:childTnLst>
                                </p:cTn>
                              </p:par>
                              <p:par>
                                <p:cTn id="151" presetID="22" presetClass="entr" presetSubtype="2" fill="hold" nodeType="withEffect">
                                  <p:stCondLst>
                                    <p:cond delay="0"/>
                                  </p:stCondLst>
                                  <p:childTnLst>
                                    <p:set>
                                      <p:cBhvr>
                                        <p:cTn id="152" dur="1" fill="hold">
                                          <p:stCondLst>
                                            <p:cond delay="0"/>
                                          </p:stCondLst>
                                        </p:cTn>
                                        <p:tgtEl>
                                          <p:spTgt spid="51"/>
                                        </p:tgtEl>
                                        <p:attrNameLst>
                                          <p:attrName>style.visibility</p:attrName>
                                        </p:attrNameLst>
                                      </p:cBhvr>
                                      <p:to>
                                        <p:strVal val="visible"/>
                                      </p:to>
                                    </p:set>
                                    <p:animEffect transition="in" filter="wipe(right)">
                                      <p:cBhvr>
                                        <p:cTn id="153" dur="500"/>
                                        <p:tgtEl>
                                          <p:spTgt spid="51"/>
                                        </p:tgtEl>
                                      </p:cBhvr>
                                    </p:animEffect>
                                  </p:childTnLst>
                                </p:cTn>
                              </p:par>
                              <p:par>
                                <p:cTn id="154" presetID="22" presetClass="entr" presetSubtype="2" fill="hold" nodeType="withEffect">
                                  <p:stCondLst>
                                    <p:cond delay="0"/>
                                  </p:stCondLst>
                                  <p:childTnLst>
                                    <p:set>
                                      <p:cBhvr>
                                        <p:cTn id="155" dur="1" fill="hold">
                                          <p:stCondLst>
                                            <p:cond delay="0"/>
                                          </p:stCondLst>
                                        </p:cTn>
                                        <p:tgtEl>
                                          <p:spTgt spid="56"/>
                                        </p:tgtEl>
                                        <p:attrNameLst>
                                          <p:attrName>style.visibility</p:attrName>
                                        </p:attrNameLst>
                                      </p:cBhvr>
                                      <p:to>
                                        <p:strVal val="visible"/>
                                      </p:to>
                                    </p:set>
                                    <p:animEffect transition="in" filter="wipe(right)">
                                      <p:cBhvr>
                                        <p:cTn id="15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4636</TotalTime>
  <Words>1307</Words>
  <Application>Microsoft Macintosh PowerPoint</Application>
  <PresentationFormat>On-screen Show (16:9)</PresentationFormat>
  <Paragraphs>184</Paragraphs>
  <Slides>27</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 Regular</vt:lpstr>
      <vt:lpstr>Times</vt:lpstr>
      <vt:lpstr>Raleway</vt:lpstr>
      <vt:lpstr>Calibri</vt:lpstr>
      <vt:lpstr>Arial</vt:lpstr>
      <vt:lpstr>Wingdings</vt:lpstr>
      <vt:lpstr>Lato</vt:lpstr>
      <vt:lpstr>Courier New</vt:lpstr>
      <vt:lpstr>Proxima Nova</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Miller</dc:creator>
  <cp:lastModifiedBy>Carmen DeArdo</cp:lastModifiedBy>
  <cp:revision>57</cp:revision>
  <dcterms:modified xsi:type="dcterms:W3CDTF">2018-10-17T17:17:49Z</dcterms:modified>
</cp:coreProperties>
</file>